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Proxima Nova"/>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roximaNova-italic.fntdata"/><Relationship Id="rId14" Type="http://schemas.openxmlformats.org/officeDocument/2006/relationships/slide" Target="slides/slide9.xml"/><Relationship Id="rId58" Type="http://schemas.openxmlformats.org/officeDocument/2006/relationships/font" Target="fonts/ProximaNov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2cfd14687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2cfd14687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2cfd14687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2cfd14687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2cfd14687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2cfd14687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2cfd14687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2cfd14687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2cfd14687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2cfd14687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2cfd1468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2cfd1468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7c0ad2b4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7c0ad2b4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2cfd1468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52cfd1468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7c0ad2b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7c0ad2b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7c0ad2b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7c0ad2b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2cfd146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2cfd146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7c0ad2b4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7c0ad2b4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7c0ad2b4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7c0ad2b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7c0ad2b4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7c0ad2b4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7c0ad2b4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7c0ad2b4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2cfd14687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2cfd14687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7c0ad2b4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7c0ad2b4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7c0ad2b4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7c0ad2b4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7c0ad2b4c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7c0ad2b4c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7c0ad2b4c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7c0ad2b4c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2cfd14687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2cfd14687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2cfd1468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2cfd1468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7c0ad2b4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7c0ad2b4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7c0ad2b4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7c0ad2b4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7c0ad2b4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7c0ad2b4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2cfd14687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2cfd14687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c8a4d1b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c8a4d1b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c8a4d1b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c8a4d1b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c8a4d1b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c8a4d1b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7c0ad2b4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7c0ad2b4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f11665c6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f11665c6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2cfd14687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52cfd14687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2cfd1468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2cfd1468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f11665c6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f11665c6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f11665c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f11665c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f11665c6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f11665c6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f11665c6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f11665c6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57c0ad2b4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57c0ad2b4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2cfd14687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2cfd14687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7c0ad2b4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7c0ad2b4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57c0ad2b4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57c0ad2b4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7c0ad2b4c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7c0ad2b4c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7c0ad2b4c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7c0ad2b4c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2cfd1468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2cfd1468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57c0ad2b4c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57c0ad2b4c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52cfd14687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52cfd14687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2cfd146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2cfd146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2cfd1468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2cfd1468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2cfd1468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2cfd1468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2cfd1468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2cfd1468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12.jpg"/><Relationship Id="rId6" Type="http://schemas.openxmlformats.org/officeDocument/2006/relationships/image" Target="../media/image13.gif"/><Relationship Id="rId7" Type="http://schemas.openxmlformats.org/officeDocument/2006/relationships/image" Target="../media/image14.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3.jpg"/><Relationship Id="rId4" Type="http://schemas.openxmlformats.org/officeDocument/2006/relationships/image" Target="../media/image19.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 Presentation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Naughty Cat LLC</a:t>
            </a:r>
            <a:endParaRPr/>
          </a:p>
        </p:txBody>
      </p:sp>
      <p:pic>
        <p:nvPicPr>
          <p:cNvPr id="61" name="Google Shape;61;p13"/>
          <p:cNvPicPr preferRelativeResize="0"/>
          <p:nvPr/>
        </p:nvPicPr>
        <p:blipFill>
          <a:blip r:embed="rId3">
            <a:alphaModFix/>
          </a:blip>
          <a:stretch>
            <a:fillRect/>
          </a:stretch>
        </p:blipFill>
        <p:spPr>
          <a:xfrm>
            <a:off x="1" y="157407"/>
            <a:ext cx="9144001" cy="16918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6870013" y="426549"/>
            <a:ext cx="1295725" cy="1149950"/>
          </a:xfrm>
          <a:prstGeom prst="rect">
            <a:avLst/>
          </a:prstGeom>
          <a:noFill/>
          <a:ln>
            <a:noFill/>
          </a:ln>
        </p:spPr>
      </p:pic>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the Cure</a:t>
            </a:r>
            <a:endParaRPr/>
          </a:p>
        </p:txBody>
      </p:sp>
      <p:sp>
        <p:nvSpPr>
          <p:cNvPr id="149" name="Google Shape;149;p22"/>
          <p:cNvSpPr txBox="1"/>
          <p:nvPr>
            <p:ph idx="1" type="body"/>
          </p:nvPr>
        </p:nvSpPr>
        <p:spPr>
          <a:xfrm>
            <a:off x="311700" y="1152475"/>
            <a:ext cx="5475600" cy="342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order to create the cure, a </a:t>
            </a:r>
            <a:r>
              <a:rPr i="1" lang="en"/>
              <a:t>Dog heart</a:t>
            </a:r>
            <a:r>
              <a:rPr lang="en"/>
              <a:t>, </a:t>
            </a:r>
            <a:r>
              <a:rPr i="1" lang="en"/>
              <a:t>Hair tuft</a:t>
            </a:r>
            <a:r>
              <a:rPr lang="en"/>
              <a:t>, and </a:t>
            </a:r>
            <a:r>
              <a:rPr i="1" lang="en"/>
              <a:t>Vial of reagent</a:t>
            </a:r>
            <a:r>
              <a:rPr lang="en"/>
              <a:t> must be </a:t>
            </a:r>
            <a:r>
              <a:rPr lang="en"/>
              <a:t>collected</a:t>
            </a:r>
            <a:r>
              <a:rPr lang="en"/>
              <a:t> after they are dropped from dead dogs or discovered around the map.</a:t>
            </a:r>
            <a:endParaRPr/>
          </a:p>
        </p:txBody>
      </p:sp>
      <p:pic>
        <p:nvPicPr>
          <p:cNvPr id="150" name="Google Shape;150;p22"/>
          <p:cNvPicPr preferRelativeResize="0"/>
          <p:nvPr/>
        </p:nvPicPr>
        <p:blipFill>
          <a:blip r:embed="rId4">
            <a:alphaModFix/>
          </a:blip>
          <a:stretch>
            <a:fillRect/>
          </a:stretch>
        </p:blipFill>
        <p:spPr>
          <a:xfrm>
            <a:off x="7573828" y="2639753"/>
            <a:ext cx="1145300" cy="1400125"/>
          </a:xfrm>
          <a:prstGeom prst="rect">
            <a:avLst/>
          </a:prstGeom>
          <a:noFill/>
          <a:ln>
            <a:noFill/>
          </a:ln>
        </p:spPr>
      </p:pic>
      <p:pic>
        <p:nvPicPr>
          <p:cNvPr id="151" name="Google Shape;151;p22"/>
          <p:cNvPicPr preferRelativeResize="0"/>
          <p:nvPr/>
        </p:nvPicPr>
        <p:blipFill>
          <a:blip r:embed="rId5">
            <a:alphaModFix/>
          </a:blip>
          <a:stretch>
            <a:fillRect/>
          </a:stretch>
        </p:blipFill>
        <p:spPr>
          <a:xfrm>
            <a:off x="4572000" y="2528088"/>
            <a:ext cx="2435199" cy="1623450"/>
          </a:xfrm>
          <a:prstGeom prst="rect">
            <a:avLst/>
          </a:prstGeom>
          <a:noFill/>
          <a:ln>
            <a:noFill/>
          </a:ln>
        </p:spPr>
      </p:pic>
      <p:pic>
        <p:nvPicPr>
          <p:cNvPr id="152" name="Google Shape;152;p22"/>
          <p:cNvPicPr preferRelativeResize="0"/>
          <p:nvPr/>
        </p:nvPicPr>
        <p:blipFill>
          <a:blip r:embed="rId6">
            <a:alphaModFix/>
          </a:blip>
          <a:stretch>
            <a:fillRect/>
          </a:stretch>
        </p:blipFill>
        <p:spPr>
          <a:xfrm>
            <a:off x="2172763" y="2528088"/>
            <a:ext cx="1849926" cy="1849926"/>
          </a:xfrm>
          <a:prstGeom prst="rect">
            <a:avLst/>
          </a:prstGeom>
          <a:noFill/>
          <a:ln>
            <a:noFill/>
          </a:ln>
        </p:spPr>
      </p:pic>
      <p:pic>
        <p:nvPicPr>
          <p:cNvPr id="153" name="Google Shape;153;p22"/>
          <p:cNvPicPr preferRelativeResize="0"/>
          <p:nvPr/>
        </p:nvPicPr>
        <p:blipFill>
          <a:blip r:embed="rId7">
            <a:alphaModFix/>
          </a:blip>
          <a:stretch>
            <a:fillRect/>
          </a:stretch>
        </p:blipFill>
        <p:spPr>
          <a:xfrm>
            <a:off x="0" y="2641337"/>
            <a:ext cx="1623450" cy="1623450"/>
          </a:xfrm>
          <a:prstGeom prst="rect">
            <a:avLst/>
          </a:prstGeom>
          <a:noFill/>
          <a:ln>
            <a:noFill/>
          </a:ln>
        </p:spPr>
      </p:pic>
      <p:sp>
        <p:nvSpPr>
          <p:cNvPr id="154" name="Google Shape;154;p22"/>
          <p:cNvSpPr/>
          <p:nvPr/>
        </p:nvSpPr>
        <p:spPr>
          <a:xfrm>
            <a:off x="4094100" y="3118125"/>
            <a:ext cx="406500" cy="443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1623450" y="3231363"/>
            <a:ext cx="406500" cy="443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7220525" y="3225800"/>
            <a:ext cx="277200" cy="2397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2"/>
          <p:cNvPicPr preferRelativeResize="0"/>
          <p:nvPr/>
        </p:nvPicPr>
        <p:blipFill>
          <a:blip r:embed="rId8">
            <a:alphaModFix/>
          </a:blip>
          <a:stretch>
            <a:fillRect/>
          </a:stretch>
        </p:blipFill>
        <p:spPr>
          <a:xfrm>
            <a:off x="7450548" y="113000"/>
            <a:ext cx="1802275" cy="1802275"/>
          </a:xfrm>
          <a:prstGeom prst="rect">
            <a:avLst/>
          </a:prstGeom>
          <a:noFill/>
          <a:ln>
            <a:noFill/>
          </a:ln>
        </p:spPr>
      </p:pic>
      <p:pic>
        <p:nvPicPr>
          <p:cNvPr id="158" name="Google Shape;158;p22"/>
          <p:cNvPicPr preferRelativeResize="0"/>
          <p:nvPr/>
        </p:nvPicPr>
        <p:blipFill>
          <a:blip r:embed="rId9">
            <a:alphaModFix/>
          </a:blip>
          <a:stretch>
            <a:fillRect/>
          </a:stretch>
        </p:blipFill>
        <p:spPr>
          <a:xfrm>
            <a:off x="7763174" y="515025"/>
            <a:ext cx="766600" cy="998224"/>
          </a:xfrm>
          <a:prstGeom prst="rect">
            <a:avLst/>
          </a:prstGeom>
          <a:noFill/>
          <a:ln>
            <a:noFill/>
          </a:ln>
        </p:spPr>
      </p:pic>
      <p:sp>
        <p:nvSpPr>
          <p:cNvPr id="159" name="Google Shape;159;p22"/>
          <p:cNvSpPr txBox="1"/>
          <p:nvPr/>
        </p:nvSpPr>
        <p:spPr>
          <a:xfrm rot="425647">
            <a:off x="8447268" y="213976"/>
            <a:ext cx="1034822" cy="3540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4555977" y="1715225"/>
            <a:ext cx="2387476" cy="3188525"/>
          </a:xfrm>
          <a:prstGeom prst="rect">
            <a:avLst/>
          </a:prstGeom>
          <a:noFill/>
          <a:ln>
            <a:noFill/>
          </a:ln>
        </p:spPr>
      </p:pic>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Spread the Cure</a:t>
            </a:r>
            <a:endParaRPr/>
          </a:p>
        </p:txBody>
      </p:sp>
      <p:sp>
        <p:nvSpPr>
          <p:cNvPr id="166" name="Google Shape;166;p23"/>
          <p:cNvSpPr txBox="1"/>
          <p:nvPr>
            <p:ph idx="1" type="body"/>
          </p:nvPr>
        </p:nvSpPr>
        <p:spPr>
          <a:xfrm>
            <a:off x="311700" y="1134000"/>
            <a:ext cx="3757800" cy="348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Once the player has created the special serum, t</a:t>
            </a:r>
            <a:r>
              <a:rPr lang="en"/>
              <a:t>he player must then fight their way through the hallway back to the Lab, where the serum must be placed into the sprinkler system to be diffused throughout the building. </a:t>
            </a:r>
            <a:endParaRPr/>
          </a:p>
        </p:txBody>
      </p:sp>
      <p:pic>
        <p:nvPicPr>
          <p:cNvPr id="167" name="Google Shape;167;p23"/>
          <p:cNvPicPr preferRelativeResize="0"/>
          <p:nvPr/>
        </p:nvPicPr>
        <p:blipFill rotWithShape="1">
          <a:blip r:embed="rId4">
            <a:alphaModFix/>
          </a:blip>
          <a:srcRect b="28083" l="17835" r="48422" t="13190"/>
          <a:stretch/>
        </p:blipFill>
        <p:spPr>
          <a:xfrm>
            <a:off x="6855725" y="445025"/>
            <a:ext cx="1976575" cy="2276650"/>
          </a:xfrm>
          <a:prstGeom prst="rect">
            <a:avLst/>
          </a:prstGeom>
          <a:noFill/>
          <a:ln>
            <a:noFill/>
          </a:ln>
        </p:spPr>
      </p:pic>
      <p:pic>
        <p:nvPicPr>
          <p:cNvPr id="168" name="Google Shape;168;p23"/>
          <p:cNvPicPr preferRelativeResize="0"/>
          <p:nvPr/>
        </p:nvPicPr>
        <p:blipFill>
          <a:blip r:embed="rId5">
            <a:alphaModFix/>
          </a:blip>
          <a:stretch>
            <a:fillRect/>
          </a:stretch>
        </p:blipFill>
        <p:spPr>
          <a:xfrm>
            <a:off x="3885323" y="3047550"/>
            <a:ext cx="1802275" cy="1802275"/>
          </a:xfrm>
          <a:prstGeom prst="rect">
            <a:avLst/>
          </a:prstGeom>
          <a:noFill/>
          <a:ln>
            <a:noFill/>
          </a:ln>
        </p:spPr>
      </p:pic>
      <p:pic>
        <p:nvPicPr>
          <p:cNvPr id="169" name="Google Shape;169;p23"/>
          <p:cNvPicPr preferRelativeResize="0"/>
          <p:nvPr/>
        </p:nvPicPr>
        <p:blipFill>
          <a:blip r:embed="rId6">
            <a:alphaModFix/>
          </a:blip>
          <a:stretch>
            <a:fillRect/>
          </a:stretch>
        </p:blipFill>
        <p:spPr>
          <a:xfrm rot="3912981">
            <a:off x="5062876" y="3294502"/>
            <a:ext cx="624726" cy="763725"/>
          </a:xfrm>
          <a:prstGeom prst="rect">
            <a:avLst/>
          </a:prstGeom>
          <a:noFill/>
          <a:ln>
            <a:noFill/>
          </a:ln>
        </p:spPr>
      </p:pic>
      <p:pic>
        <p:nvPicPr>
          <p:cNvPr id="170" name="Google Shape;170;p23"/>
          <p:cNvPicPr preferRelativeResize="0"/>
          <p:nvPr/>
        </p:nvPicPr>
        <p:blipFill>
          <a:blip r:embed="rId7">
            <a:alphaModFix/>
          </a:blip>
          <a:stretch>
            <a:fillRect/>
          </a:stretch>
        </p:blipFill>
        <p:spPr>
          <a:xfrm rot="-614260">
            <a:off x="5088261" y="3361339"/>
            <a:ext cx="1589953" cy="1589953"/>
          </a:xfrm>
          <a:prstGeom prst="rect">
            <a:avLst/>
          </a:prstGeom>
          <a:noFill/>
          <a:ln>
            <a:noFill/>
          </a:ln>
        </p:spPr>
      </p:pic>
      <p:pic>
        <p:nvPicPr>
          <p:cNvPr id="171" name="Google Shape;171;p23"/>
          <p:cNvPicPr preferRelativeResize="0"/>
          <p:nvPr/>
        </p:nvPicPr>
        <p:blipFill>
          <a:blip r:embed="rId7">
            <a:alphaModFix/>
          </a:blip>
          <a:stretch>
            <a:fillRect/>
          </a:stretch>
        </p:blipFill>
        <p:spPr>
          <a:xfrm rot="-614259">
            <a:off x="7692734" y="1864508"/>
            <a:ext cx="927733" cy="927733"/>
          </a:xfrm>
          <a:prstGeom prst="rect">
            <a:avLst/>
          </a:prstGeom>
          <a:noFill/>
          <a:ln>
            <a:noFill/>
          </a:ln>
        </p:spPr>
      </p:pic>
      <p:pic>
        <p:nvPicPr>
          <p:cNvPr id="172" name="Google Shape;172;p23"/>
          <p:cNvPicPr preferRelativeResize="0"/>
          <p:nvPr/>
        </p:nvPicPr>
        <p:blipFill>
          <a:blip r:embed="rId7">
            <a:alphaModFix/>
          </a:blip>
          <a:stretch>
            <a:fillRect/>
          </a:stretch>
        </p:blipFill>
        <p:spPr>
          <a:xfrm rot="-614259">
            <a:off x="7380146" y="2107883"/>
            <a:ext cx="927733" cy="927733"/>
          </a:xfrm>
          <a:prstGeom prst="rect">
            <a:avLst/>
          </a:prstGeom>
          <a:noFill/>
          <a:ln>
            <a:noFill/>
          </a:ln>
        </p:spPr>
      </p:pic>
      <p:pic>
        <p:nvPicPr>
          <p:cNvPr id="173" name="Google Shape;173;p23"/>
          <p:cNvPicPr preferRelativeResize="0"/>
          <p:nvPr/>
        </p:nvPicPr>
        <p:blipFill>
          <a:blip r:embed="rId7">
            <a:alphaModFix/>
          </a:blip>
          <a:stretch>
            <a:fillRect/>
          </a:stretch>
        </p:blipFill>
        <p:spPr>
          <a:xfrm rot="-614259">
            <a:off x="7829509" y="2378333"/>
            <a:ext cx="927733" cy="927733"/>
          </a:xfrm>
          <a:prstGeom prst="rect">
            <a:avLst/>
          </a:prstGeom>
          <a:noFill/>
          <a:ln>
            <a:noFill/>
          </a:ln>
        </p:spPr>
      </p:pic>
      <p:pic>
        <p:nvPicPr>
          <p:cNvPr id="174" name="Google Shape;174;p23"/>
          <p:cNvPicPr preferRelativeResize="0"/>
          <p:nvPr/>
        </p:nvPicPr>
        <p:blipFill>
          <a:blip r:embed="rId7">
            <a:alphaModFix/>
          </a:blip>
          <a:stretch>
            <a:fillRect/>
          </a:stretch>
        </p:blipFill>
        <p:spPr>
          <a:xfrm rot="-614259">
            <a:off x="7380146" y="2646808"/>
            <a:ext cx="927733" cy="927733"/>
          </a:xfrm>
          <a:prstGeom prst="rect">
            <a:avLst/>
          </a:prstGeom>
          <a:noFill/>
          <a:ln>
            <a:noFill/>
          </a:ln>
        </p:spPr>
      </p:pic>
      <p:pic>
        <p:nvPicPr>
          <p:cNvPr id="175" name="Google Shape;175;p23"/>
          <p:cNvPicPr preferRelativeResize="0"/>
          <p:nvPr/>
        </p:nvPicPr>
        <p:blipFill>
          <a:blip r:embed="rId8">
            <a:alphaModFix/>
          </a:blip>
          <a:stretch>
            <a:fillRect/>
          </a:stretch>
        </p:blipFill>
        <p:spPr>
          <a:xfrm>
            <a:off x="8257175" y="2222271"/>
            <a:ext cx="209675" cy="349478"/>
          </a:xfrm>
          <a:prstGeom prst="rect">
            <a:avLst/>
          </a:prstGeom>
          <a:noFill/>
          <a:ln>
            <a:noFill/>
          </a:ln>
        </p:spPr>
      </p:pic>
      <p:pic>
        <p:nvPicPr>
          <p:cNvPr id="176" name="Google Shape;176;p23"/>
          <p:cNvPicPr preferRelativeResize="0"/>
          <p:nvPr/>
        </p:nvPicPr>
        <p:blipFill>
          <a:blip r:embed="rId8">
            <a:alphaModFix/>
          </a:blip>
          <a:stretch>
            <a:fillRect/>
          </a:stretch>
        </p:blipFill>
        <p:spPr>
          <a:xfrm>
            <a:off x="7968975" y="2935937"/>
            <a:ext cx="209673" cy="349475"/>
          </a:xfrm>
          <a:prstGeom prst="rect">
            <a:avLst/>
          </a:prstGeom>
          <a:noFill/>
          <a:ln>
            <a:noFill/>
          </a:ln>
        </p:spPr>
      </p:pic>
      <p:pic>
        <p:nvPicPr>
          <p:cNvPr id="177" name="Google Shape;177;p23"/>
          <p:cNvPicPr preferRelativeResize="0"/>
          <p:nvPr/>
        </p:nvPicPr>
        <p:blipFill>
          <a:blip r:embed="rId8">
            <a:alphaModFix/>
          </a:blip>
          <a:stretch>
            <a:fillRect/>
          </a:stretch>
        </p:blipFill>
        <p:spPr>
          <a:xfrm>
            <a:off x="7495475" y="2397012"/>
            <a:ext cx="209673" cy="349475"/>
          </a:xfrm>
          <a:prstGeom prst="rect">
            <a:avLst/>
          </a:prstGeom>
          <a:noFill/>
          <a:ln>
            <a:noFill/>
          </a:ln>
        </p:spPr>
      </p:pic>
      <p:sp>
        <p:nvSpPr>
          <p:cNvPr id="178" name="Google Shape;178;p23"/>
          <p:cNvSpPr txBox="1"/>
          <p:nvPr/>
        </p:nvSpPr>
        <p:spPr>
          <a:xfrm rot="-358402">
            <a:off x="3428520" y="3241668"/>
            <a:ext cx="1034919" cy="69258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“YESSSS i DID IT!!!”</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 the Game</a:t>
            </a:r>
            <a:endParaRPr/>
          </a:p>
        </p:txBody>
      </p:sp>
      <p:sp>
        <p:nvSpPr>
          <p:cNvPr id="184" name="Google Shape;184;p24"/>
          <p:cNvSpPr txBox="1"/>
          <p:nvPr>
            <p:ph idx="1" type="body"/>
          </p:nvPr>
        </p:nvSpPr>
        <p:spPr>
          <a:xfrm>
            <a:off x="311700" y="1152475"/>
            <a:ext cx="3234600" cy="343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Once the sprinklers are activated and begin to spray the special serum, a cutscene will play showing the zombie dogs turning back to normal dogs. Then the screen will go black and show the cat chilling on the beach, free of the Zombie Dog™ outbreak.</a:t>
            </a:r>
            <a:endParaRPr/>
          </a:p>
        </p:txBody>
      </p:sp>
      <p:pic>
        <p:nvPicPr>
          <p:cNvPr id="185" name="Google Shape;185;p24"/>
          <p:cNvPicPr preferRelativeResize="0"/>
          <p:nvPr/>
        </p:nvPicPr>
        <p:blipFill>
          <a:blip r:embed="rId3">
            <a:alphaModFix/>
          </a:blip>
          <a:stretch>
            <a:fillRect/>
          </a:stretch>
        </p:blipFill>
        <p:spPr>
          <a:xfrm>
            <a:off x="3817575" y="1017725"/>
            <a:ext cx="5074294" cy="3805724"/>
          </a:xfrm>
          <a:prstGeom prst="rect">
            <a:avLst/>
          </a:prstGeom>
          <a:noFill/>
          <a:ln>
            <a:noFill/>
          </a:ln>
        </p:spPr>
      </p:pic>
      <p:pic>
        <p:nvPicPr>
          <p:cNvPr id="186" name="Google Shape;186;p24"/>
          <p:cNvPicPr preferRelativeResize="0"/>
          <p:nvPr/>
        </p:nvPicPr>
        <p:blipFill>
          <a:blip r:embed="rId4">
            <a:alphaModFix/>
          </a:blip>
          <a:stretch>
            <a:fillRect/>
          </a:stretch>
        </p:blipFill>
        <p:spPr>
          <a:xfrm>
            <a:off x="6674725" y="2438400"/>
            <a:ext cx="1561675" cy="1561675"/>
          </a:xfrm>
          <a:prstGeom prst="rect">
            <a:avLst/>
          </a:prstGeom>
          <a:noFill/>
          <a:ln>
            <a:noFill/>
          </a:ln>
        </p:spPr>
      </p:pic>
      <p:pic>
        <p:nvPicPr>
          <p:cNvPr id="187" name="Google Shape;187;p24"/>
          <p:cNvPicPr preferRelativeResize="0"/>
          <p:nvPr/>
        </p:nvPicPr>
        <p:blipFill>
          <a:blip r:embed="rId5">
            <a:alphaModFix/>
          </a:blip>
          <a:stretch>
            <a:fillRect/>
          </a:stretch>
        </p:blipFill>
        <p:spPr>
          <a:xfrm>
            <a:off x="6562700" y="3565344"/>
            <a:ext cx="886425" cy="495050"/>
          </a:xfrm>
          <a:prstGeom prst="rect">
            <a:avLst/>
          </a:prstGeom>
          <a:noFill/>
          <a:ln>
            <a:noFill/>
          </a:ln>
        </p:spPr>
      </p:pic>
      <p:pic>
        <p:nvPicPr>
          <p:cNvPr id="188" name="Google Shape;188;p24"/>
          <p:cNvPicPr preferRelativeResize="0"/>
          <p:nvPr/>
        </p:nvPicPr>
        <p:blipFill>
          <a:blip r:embed="rId6">
            <a:alphaModFix/>
          </a:blip>
          <a:stretch>
            <a:fillRect/>
          </a:stretch>
        </p:blipFill>
        <p:spPr>
          <a:xfrm flipH="1" rot="-50">
            <a:off x="6980357" y="4400320"/>
            <a:ext cx="950410" cy="627283"/>
          </a:xfrm>
          <a:prstGeom prst="rect">
            <a:avLst/>
          </a:prstGeom>
          <a:noFill/>
          <a:ln>
            <a:noFill/>
          </a:ln>
        </p:spPr>
      </p:pic>
      <p:pic>
        <p:nvPicPr>
          <p:cNvPr id="189" name="Google Shape;189;p24"/>
          <p:cNvPicPr preferRelativeResize="0"/>
          <p:nvPr/>
        </p:nvPicPr>
        <p:blipFill>
          <a:blip r:embed="rId6">
            <a:alphaModFix/>
          </a:blip>
          <a:stretch>
            <a:fillRect/>
          </a:stretch>
        </p:blipFill>
        <p:spPr>
          <a:xfrm>
            <a:off x="7486325" y="4145450"/>
            <a:ext cx="750073" cy="495050"/>
          </a:xfrm>
          <a:prstGeom prst="rect">
            <a:avLst/>
          </a:prstGeom>
          <a:noFill/>
          <a:ln>
            <a:noFill/>
          </a:ln>
        </p:spPr>
      </p:pic>
      <p:pic>
        <p:nvPicPr>
          <p:cNvPr id="190" name="Google Shape;190;p24"/>
          <p:cNvPicPr preferRelativeResize="0"/>
          <p:nvPr/>
        </p:nvPicPr>
        <p:blipFill>
          <a:blip r:embed="rId6">
            <a:alphaModFix/>
          </a:blip>
          <a:stretch>
            <a:fillRect/>
          </a:stretch>
        </p:blipFill>
        <p:spPr>
          <a:xfrm rot="1375962">
            <a:off x="7962325" y="4405973"/>
            <a:ext cx="750075" cy="495052"/>
          </a:xfrm>
          <a:prstGeom prst="rect">
            <a:avLst/>
          </a:prstGeom>
          <a:noFill/>
          <a:ln>
            <a:noFill/>
          </a:ln>
        </p:spPr>
      </p:pic>
      <p:pic>
        <p:nvPicPr>
          <p:cNvPr id="191" name="Google Shape;191;p24"/>
          <p:cNvPicPr preferRelativeResize="0"/>
          <p:nvPr/>
        </p:nvPicPr>
        <p:blipFill>
          <a:blip r:embed="rId7">
            <a:alphaModFix/>
          </a:blip>
          <a:stretch>
            <a:fillRect/>
          </a:stretch>
        </p:blipFill>
        <p:spPr>
          <a:xfrm>
            <a:off x="5979688" y="2844200"/>
            <a:ext cx="750076" cy="750076"/>
          </a:xfrm>
          <a:prstGeom prst="rect">
            <a:avLst/>
          </a:prstGeom>
          <a:noFill/>
          <a:ln>
            <a:noFill/>
          </a:ln>
        </p:spPr>
      </p:pic>
      <p:pic>
        <p:nvPicPr>
          <p:cNvPr id="192" name="Google Shape;192;p24"/>
          <p:cNvPicPr preferRelativeResize="0"/>
          <p:nvPr/>
        </p:nvPicPr>
        <p:blipFill>
          <a:blip r:embed="rId8">
            <a:alphaModFix/>
          </a:blip>
          <a:stretch>
            <a:fillRect/>
          </a:stretch>
        </p:blipFill>
        <p:spPr>
          <a:xfrm rot="-9380734">
            <a:off x="6280525" y="2746785"/>
            <a:ext cx="421254" cy="227774"/>
          </a:xfrm>
          <a:prstGeom prst="rect">
            <a:avLst/>
          </a:prstGeom>
          <a:noFill/>
          <a:ln>
            <a:noFill/>
          </a:ln>
        </p:spPr>
      </p:pic>
      <p:pic>
        <p:nvPicPr>
          <p:cNvPr id="193" name="Google Shape;193;p24"/>
          <p:cNvPicPr preferRelativeResize="0"/>
          <p:nvPr/>
        </p:nvPicPr>
        <p:blipFill>
          <a:blip r:embed="rId9">
            <a:alphaModFix/>
          </a:blip>
          <a:stretch>
            <a:fillRect/>
          </a:stretch>
        </p:blipFill>
        <p:spPr>
          <a:xfrm flipH="1">
            <a:off x="2519449" y="4000075"/>
            <a:ext cx="883676" cy="932650"/>
          </a:xfrm>
          <a:prstGeom prst="rect">
            <a:avLst/>
          </a:prstGeom>
          <a:noFill/>
          <a:ln>
            <a:noFill/>
          </a:ln>
        </p:spPr>
      </p:pic>
      <p:sp>
        <p:nvSpPr>
          <p:cNvPr id="194" name="Google Shape;194;p24"/>
          <p:cNvSpPr txBox="1"/>
          <p:nvPr/>
        </p:nvSpPr>
        <p:spPr>
          <a:xfrm>
            <a:off x="6980349" y="2194100"/>
            <a:ext cx="8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meow</a:t>
            </a:r>
            <a:endParaRPr>
              <a:solidFill>
                <a:schemeClr val="lt1"/>
              </a:solidFill>
              <a:latin typeface="Proxima Nova"/>
              <a:ea typeface="Proxima Nova"/>
              <a:cs typeface="Proxima Nova"/>
              <a:sym typeface="Proxima Nova"/>
            </a:endParaRPr>
          </a:p>
        </p:txBody>
      </p:sp>
      <p:sp>
        <p:nvSpPr>
          <p:cNvPr id="195" name="Google Shape;195;p24"/>
          <p:cNvSpPr/>
          <p:nvPr/>
        </p:nvSpPr>
        <p:spPr>
          <a:xfrm>
            <a:off x="6980350" y="2987275"/>
            <a:ext cx="282000" cy="211800"/>
          </a:xfrm>
          <a:prstGeom prst="teardrop">
            <a:avLst>
              <a:gd fmla="val 10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7291600" y="2987275"/>
            <a:ext cx="282000" cy="185100"/>
          </a:xfrm>
          <a:prstGeom prst="teardrop">
            <a:avLst>
              <a:gd fmla="val 10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4"/>
          <p:cNvCxnSpPr>
            <a:stCxn id="196" idx="4"/>
            <a:endCxn id="196" idx="4"/>
          </p:cNvCxnSpPr>
          <p:nvPr/>
        </p:nvCxnSpPr>
        <p:spPr>
          <a:xfrm>
            <a:off x="7291600" y="3079825"/>
            <a:ext cx="0" cy="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24"/>
          <p:cNvCxnSpPr>
            <a:stCxn id="195" idx="0"/>
            <a:endCxn id="196" idx="4"/>
          </p:cNvCxnSpPr>
          <p:nvPr/>
        </p:nvCxnSpPr>
        <p:spPr>
          <a:xfrm flipH="1" rot="10800000">
            <a:off x="7262350" y="3079975"/>
            <a:ext cx="29400" cy="13200"/>
          </a:xfrm>
          <a:prstGeom prst="straightConnector1">
            <a:avLst/>
          </a:prstGeom>
          <a:noFill/>
          <a:ln cap="flat" cmpd="sng" w="9525">
            <a:solidFill>
              <a:schemeClr val="dk1"/>
            </a:solidFill>
            <a:prstDash val="solid"/>
            <a:round/>
            <a:headEnd len="med" w="med" type="none"/>
            <a:tailEnd len="med" w="med" type="none"/>
          </a:ln>
        </p:spPr>
      </p:cxnSp>
      <p:sp>
        <p:nvSpPr>
          <p:cNvPr id="199" name="Google Shape;199;p24"/>
          <p:cNvSpPr txBox="1"/>
          <p:nvPr/>
        </p:nvSpPr>
        <p:spPr>
          <a:xfrm rot="-612397">
            <a:off x="3258661" y="4133183"/>
            <a:ext cx="1533873" cy="3538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*woof woof*</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p:nvPr/>
        </p:nvSpPr>
        <p:spPr>
          <a:xfrm>
            <a:off x="1178950" y="1282288"/>
            <a:ext cx="7714200" cy="36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type="title"/>
          </p:nvPr>
        </p:nvSpPr>
        <p:spPr>
          <a:xfrm>
            <a:off x="311700" y="45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Use Case</a:t>
            </a:r>
            <a:endParaRPr/>
          </a:p>
        </p:txBody>
      </p:sp>
      <p:sp>
        <p:nvSpPr>
          <p:cNvPr id="206" name="Google Shape;206;p25"/>
          <p:cNvSpPr/>
          <p:nvPr/>
        </p:nvSpPr>
        <p:spPr>
          <a:xfrm>
            <a:off x="1378025" y="1442376"/>
            <a:ext cx="1295700" cy="1210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Instantiate G</a:t>
            </a:r>
            <a:r>
              <a:rPr lang="en" sz="1200"/>
              <a:t>ame</a:t>
            </a:r>
            <a:endParaRPr sz="1200"/>
          </a:p>
        </p:txBody>
      </p:sp>
      <p:sp>
        <p:nvSpPr>
          <p:cNvPr id="207" name="Google Shape;207;p25"/>
          <p:cNvSpPr/>
          <p:nvPr/>
        </p:nvSpPr>
        <p:spPr>
          <a:xfrm>
            <a:off x="4338875" y="2154888"/>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Pick up items</a:t>
            </a:r>
            <a:endParaRPr sz="1200"/>
          </a:p>
        </p:txBody>
      </p:sp>
      <p:sp>
        <p:nvSpPr>
          <p:cNvPr id="208" name="Google Shape;208;p25"/>
          <p:cNvSpPr/>
          <p:nvPr/>
        </p:nvSpPr>
        <p:spPr>
          <a:xfrm>
            <a:off x="6292775" y="3580363"/>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Inventory</a:t>
            </a:r>
            <a:endParaRPr sz="1200"/>
          </a:p>
        </p:txBody>
      </p:sp>
      <p:sp>
        <p:nvSpPr>
          <p:cNvPr id="209" name="Google Shape;209;p25"/>
          <p:cNvSpPr/>
          <p:nvPr/>
        </p:nvSpPr>
        <p:spPr>
          <a:xfrm>
            <a:off x="1295725" y="3529375"/>
            <a:ext cx="1295700" cy="1210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Display Cutscenes</a:t>
            </a:r>
            <a:endParaRPr sz="1200"/>
          </a:p>
        </p:txBody>
      </p:sp>
      <p:sp>
        <p:nvSpPr>
          <p:cNvPr id="210" name="Google Shape;210;p25"/>
          <p:cNvSpPr/>
          <p:nvPr/>
        </p:nvSpPr>
        <p:spPr>
          <a:xfrm>
            <a:off x="6649900" y="1682888"/>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Shoot Zombie Dog</a:t>
            </a:r>
            <a:endParaRPr sz="1200"/>
          </a:p>
        </p:txBody>
      </p:sp>
      <p:sp>
        <p:nvSpPr>
          <p:cNvPr id="211" name="Google Shape;211;p25"/>
          <p:cNvSpPr/>
          <p:nvPr/>
        </p:nvSpPr>
        <p:spPr>
          <a:xfrm>
            <a:off x="3587025" y="3706588"/>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Control </a:t>
            </a:r>
            <a:endParaRPr sz="1100"/>
          </a:p>
          <a:p>
            <a:pPr indent="0" lvl="0" marL="0" rtl="0" algn="ctr">
              <a:spcBef>
                <a:spcPts val="0"/>
              </a:spcBef>
              <a:spcAft>
                <a:spcPts val="0"/>
              </a:spcAft>
              <a:buNone/>
            </a:pPr>
            <a:r>
              <a:rPr lang="en" sz="1100"/>
              <a:t>Character</a:t>
            </a:r>
            <a:endParaRPr sz="1100"/>
          </a:p>
        </p:txBody>
      </p:sp>
      <p:sp>
        <p:nvSpPr>
          <p:cNvPr id="212" name="Google Shape;212;p25"/>
          <p:cNvSpPr/>
          <p:nvPr/>
        </p:nvSpPr>
        <p:spPr>
          <a:xfrm>
            <a:off x="3045988" y="1733813"/>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Play Sounds</a:t>
            </a:r>
            <a:endParaRPr sz="1200"/>
          </a:p>
        </p:txBody>
      </p:sp>
      <p:cxnSp>
        <p:nvCxnSpPr>
          <p:cNvPr id="213" name="Google Shape;213;p25"/>
          <p:cNvCxnSpPr>
            <a:stCxn id="206" idx="6"/>
            <a:endCxn id="212" idx="2"/>
          </p:cNvCxnSpPr>
          <p:nvPr/>
        </p:nvCxnSpPr>
        <p:spPr>
          <a:xfrm>
            <a:off x="2673725" y="2047476"/>
            <a:ext cx="372300" cy="251700"/>
          </a:xfrm>
          <a:prstGeom prst="straightConnector1">
            <a:avLst/>
          </a:prstGeom>
          <a:noFill/>
          <a:ln cap="flat" cmpd="sng" w="9525">
            <a:solidFill>
              <a:schemeClr val="dk1"/>
            </a:solidFill>
            <a:prstDash val="dash"/>
            <a:round/>
            <a:headEnd len="med" w="med" type="none"/>
            <a:tailEnd len="med" w="med" type="stealth"/>
          </a:ln>
        </p:spPr>
      </p:cxnSp>
      <p:pic>
        <p:nvPicPr>
          <p:cNvPr id="214" name="Google Shape;214;p25"/>
          <p:cNvPicPr preferRelativeResize="0"/>
          <p:nvPr/>
        </p:nvPicPr>
        <p:blipFill>
          <a:blip r:embed="rId3">
            <a:alphaModFix/>
          </a:blip>
          <a:stretch>
            <a:fillRect/>
          </a:stretch>
        </p:blipFill>
        <p:spPr>
          <a:xfrm>
            <a:off x="82050" y="2200350"/>
            <a:ext cx="923700" cy="1039825"/>
          </a:xfrm>
          <a:prstGeom prst="rect">
            <a:avLst/>
          </a:prstGeom>
          <a:noFill/>
          <a:ln>
            <a:noFill/>
          </a:ln>
        </p:spPr>
      </p:pic>
      <p:sp>
        <p:nvSpPr>
          <p:cNvPr id="215" name="Google Shape;215;p25"/>
          <p:cNvSpPr txBox="1"/>
          <p:nvPr/>
        </p:nvSpPr>
        <p:spPr>
          <a:xfrm>
            <a:off x="110650" y="3379300"/>
            <a:ext cx="9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Player</a:t>
            </a:r>
            <a:endParaRPr>
              <a:latin typeface="Proxima Nova"/>
              <a:ea typeface="Proxima Nova"/>
              <a:cs typeface="Proxima Nova"/>
              <a:sym typeface="Proxima Nova"/>
            </a:endParaRPr>
          </a:p>
        </p:txBody>
      </p:sp>
      <p:cxnSp>
        <p:nvCxnSpPr>
          <p:cNvPr id="216" name="Google Shape;216;p25"/>
          <p:cNvCxnSpPr>
            <a:stCxn id="206" idx="5"/>
            <a:endCxn id="211" idx="1"/>
          </p:cNvCxnSpPr>
          <p:nvPr/>
        </p:nvCxnSpPr>
        <p:spPr>
          <a:xfrm>
            <a:off x="2483974" y="2475346"/>
            <a:ext cx="1277700" cy="1396800"/>
          </a:xfrm>
          <a:prstGeom prst="straightConnector1">
            <a:avLst/>
          </a:prstGeom>
          <a:noFill/>
          <a:ln cap="flat" cmpd="sng" w="9525">
            <a:solidFill>
              <a:schemeClr val="dk1"/>
            </a:solidFill>
            <a:prstDash val="solid"/>
            <a:round/>
            <a:headEnd len="med" w="med" type="none"/>
            <a:tailEnd len="med" w="med" type="triangle"/>
          </a:ln>
        </p:spPr>
      </p:cxnSp>
      <p:cxnSp>
        <p:nvCxnSpPr>
          <p:cNvPr id="217" name="Google Shape;217;p25"/>
          <p:cNvCxnSpPr>
            <a:endCxn id="207" idx="3"/>
          </p:cNvCxnSpPr>
          <p:nvPr/>
        </p:nvCxnSpPr>
        <p:spPr>
          <a:xfrm flipH="1" rot="10800000">
            <a:off x="4266357" y="3120000"/>
            <a:ext cx="247200" cy="586500"/>
          </a:xfrm>
          <a:prstGeom prst="straightConnector1">
            <a:avLst/>
          </a:prstGeom>
          <a:noFill/>
          <a:ln cap="flat" cmpd="sng" w="9525">
            <a:solidFill>
              <a:schemeClr val="dk1"/>
            </a:solidFill>
            <a:prstDash val="solid"/>
            <a:round/>
            <a:headEnd len="med" w="med" type="none"/>
            <a:tailEnd len="med" w="med" type="triangle"/>
          </a:ln>
        </p:spPr>
      </p:cxnSp>
      <p:cxnSp>
        <p:nvCxnSpPr>
          <p:cNvPr id="218" name="Google Shape;218;p25"/>
          <p:cNvCxnSpPr>
            <a:stCxn id="211" idx="6"/>
            <a:endCxn id="208" idx="2"/>
          </p:cNvCxnSpPr>
          <p:nvPr/>
        </p:nvCxnSpPr>
        <p:spPr>
          <a:xfrm flipH="1" rot="10800000">
            <a:off x="4779825" y="4145638"/>
            <a:ext cx="1512900" cy="126300"/>
          </a:xfrm>
          <a:prstGeom prst="straightConnector1">
            <a:avLst/>
          </a:prstGeom>
          <a:noFill/>
          <a:ln cap="flat" cmpd="sng" w="9525">
            <a:solidFill>
              <a:schemeClr val="dk1"/>
            </a:solidFill>
            <a:prstDash val="solid"/>
            <a:round/>
            <a:headEnd len="med" w="med" type="none"/>
            <a:tailEnd len="med" w="med" type="triangle"/>
          </a:ln>
        </p:spPr>
      </p:cxnSp>
      <p:cxnSp>
        <p:nvCxnSpPr>
          <p:cNvPr id="219" name="Google Shape;219;p25"/>
          <p:cNvCxnSpPr>
            <a:stCxn id="211" idx="7"/>
            <a:endCxn id="210" idx="3"/>
          </p:cNvCxnSpPr>
          <p:nvPr/>
        </p:nvCxnSpPr>
        <p:spPr>
          <a:xfrm flipH="1" rot="10800000">
            <a:off x="4605143" y="2647875"/>
            <a:ext cx="2219400" cy="1224300"/>
          </a:xfrm>
          <a:prstGeom prst="straightConnector1">
            <a:avLst/>
          </a:prstGeom>
          <a:noFill/>
          <a:ln cap="flat" cmpd="sng" w="9525">
            <a:solidFill>
              <a:schemeClr val="dk1"/>
            </a:solidFill>
            <a:prstDash val="solid"/>
            <a:round/>
            <a:headEnd len="med" w="med" type="none"/>
            <a:tailEnd len="med" w="med" type="triangle"/>
          </a:ln>
        </p:spPr>
      </p:cxnSp>
      <p:cxnSp>
        <p:nvCxnSpPr>
          <p:cNvPr id="220" name="Google Shape;220;p25"/>
          <p:cNvCxnSpPr>
            <a:stCxn id="209" idx="7"/>
            <a:endCxn id="212" idx="3"/>
          </p:cNvCxnSpPr>
          <p:nvPr/>
        </p:nvCxnSpPr>
        <p:spPr>
          <a:xfrm flipH="1" rot="10800000">
            <a:off x="2401674" y="2698905"/>
            <a:ext cx="819000" cy="1007700"/>
          </a:xfrm>
          <a:prstGeom prst="straightConnector1">
            <a:avLst/>
          </a:prstGeom>
          <a:noFill/>
          <a:ln cap="flat" cmpd="sng" w="9525">
            <a:solidFill>
              <a:schemeClr val="dk1"/>
            </a:solidFill>
            <a:prstDash val="solid"/>
            <a:round/>
            <a:headEnd len="med" w="med" type="none"/>
            <a:tailEnd len="med" w="med" type="triangle"/>
          </a:ln>
        </p:spPr>
      </p:cxnSp>
      <p:cxnSp>
        <p:nvCxnSpPr>
          <p:cNvPr id="221" name="Google Shape;221;p25"/>
          <p:cNvCxnSpPr>
            <a:stCxn id="210" idx="2"/>
            <a:endCxn id="212" idx="7"/>
          </p:cNvCxnSpPr>
          <p:nvPr/>
        </p:nvCxnSpPr>
        <p:spPr>
          <a:xfrm rot="10800000">
            <a:off x="4064200" y="1899338"/>
            <a:ext cx="2585700" cy="348900"/>
          </a:xfrm>
          <a:prstGeom prst="straightConnector1">
            <a:avLst/>
          </a:prstGeom>
          <a:noFill/>
          <a:ln cap="flat" cmpd="sng" w="9525">
            <a:solidFill>
              <a:schemeClr val="dk1"/>
            </a:solidFill>
            <a:prstDash val="dash"/>
            <a:round/>
            <a:headEnd len="med" w="med" type="none"/>
            <a:tailEnd len="med" w="med" type="stealth"/>
          </a:ln>
        </p:spPr>
      </p:cxnSp>
      <p:cxnSp>
        <p:nvCxnSpPr>
          <p:cNvPr id="222" name="Google Shape;222;p25"/>
          <p:cNvCxnSpPr>
            <a:stCxn id="214" idx="2"/>
            <a:endCxn id="206" idx="2"/>
          </p:cNvCxnSpPr>
          <p:nvPr/>
        </p:nvCxnSpPr>
        <p:spPr>
          <a:xfrm flipH="1" rot="10800000">
            <a:off x="543900" y="2047375"/>
            <a:ext cx="834000" cy="1192800"/>
          </a:xfrm>
          <a:prstGeom prst="straightConnector1">
            <a:avLst/>
          </a:prstGeom>
          <a:noFill/>
          <a:ln cap="flat" cmpd="sng" w="9525">
            <a:solidFill>
              <a:schemeClr val="dk1"/>
            </a:solidFill>
            <a:prstDash val="solid"/>
            <a:round/>
            <a:headEnd len="med" w="med" type="none"/>
            <a:tailEnd len="med" w="med" type="triangle"/>
          </a:ln>
        </p:spPr>
      </p:cxnSp>
      <p:cxnSp>
        <p:nvCxnSpPr>
          <p:cNvPr id="223" name="Google Shape;223;p25"/>
          <p:cNvCxnSpPr>
            <a:stCxn id="207" idx="1"/>
            <a:endCxn id="212" idx="6"/>
          </p:cNvCxnSpPr>
          <p:nvPr/>
        </p:nvCxnSpPr>
        <p:spPr>
          <a:xfrm rot="10800000">
            <a:off x="4238757" y="2299175"/>
            <a:ext cx="274800" cy="21300"/>
          </a:xfrm>
          <a:prstGeom prst="straightConnector1">
            <a:avLst/>
          </a:prstGeom>
          <a:noFill/>
          <a:ln cap="flat" cmpd="sng" w="9525">
            <a:solidFill>
              <a:schemeClr val="dk1"/>
            </a:solidFill>
            <a:prstDash val="dash"/>
            <a:round/>
            <a:headEnd len="med" w="med" type="none"/>
            <a:tailEnd len="med" w="med" type="stealth"/>
          </a:ln>
        </p:spPr>
      </p:cxnSp>
      <p:cxnSp>
        <p:nvCxnSpPr>
          <p:cNvPr id="224" name="Google Shape;224;p25"/>
          <p:cNvCxnSpPr>
            <a:stCxn id="211" idx="0"/>
            <a:endCxn id="212" idx="4"/>
          </p:cNvCxnSpPr>
          <p:nvPr/>
        </p:nvCxnSpPr>
        <p:spPr>
          <a:xfrm rot="10800000">
            <a:off x="3642525" y="2864488"/>
            <a:ext cx="540900" cy="842100"/>
          </a:xfrm>
          <a:prstGeom prst="straightConnector1">
            <a:avLst/>
          </a:prstGeom>
          <a:noFill/>
          <a:ln cap="flat" cmpd="sng" w="9525">
            <a:solidFill>
              <a:schemeClr val="dk1"/>
            </a:solidFill>
            <a:prstDash val="dash"/>
            <a:round/>
            <a:headEnd len="med" w="med" type="none"/>
            <a:tailEnd len="med" w="med" type="stealth"/>
          </a:ln>
        </p:spPr>
      </p:cxnSp>
      <p:sp>
        <p:nvSpPr>
          <p:cNvPr id="225" name="Google Shape;225;p25"/>
          <p:cNvSpPr txBox="1"/>
          <p:nvPr/>
        </p:nvSpPr>
        <p:spPr>
          <a:xfrm rot="-3347624">
            <a:off x="2401508" y="1816219"/>
            <a:ext cx="1145197" cy="3385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&lt;&lt;include&gt;&gt;</a:t>
            </a:r>
            <a:endParaRPr sz="1000">
              <a:latin typeface="Proxima Nova"/>
              <a:ea typeface="Proxima Nova"/>
              <a:cs typeface="Proxima Nova"/>
              <a:sym typeface="Proxima Nova"/>
            </a:endParaRPr>
          </a:p>
        </p:txBody>
      </p:sp>
      <p:sp>
        <p:nvSpPr>
          <p:cNvPr id="226" name="Google Shape;226;p25"/>
          <p:cNvSpPr txBox="1"/>
          <p:nvPr/>
        </p:nvSpPr>
        <p:spPr>
          <a:xfrm rot="-1772405">
            <a:off x="3441402" y="3033468"/>
            <a:ext cx="1145158" cy="3385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&lt;&lt;include&gt;&gt;</a:t>
            </a:r>
            <a:endParaRPr sz="1000">
              <a:latin typeface="Proxima Nova"/>
              <a:ea typeface="Proxima Nova"/>
              <a:cs typeface="Proxima Nova"/>
              <a:sym typeface="Proxima Nova"/>
            </a:endParaRPr>
          </a:p>
        </p:txBody>
      </p:sp>
      <p:sp>
        <p:nvSpPr>
          <p:cNvPr id="227" name="Google Shape;227;p25"/>
          <p:cNvSpPr txBox="1"/>
          <p:nvPr/>
        </p:nvSpPr>
        <p:spPr>
          <a:xfrm rot="-3837509">
            <a:off x="3894925" y="2004081"/>
            <a:ext cx="1145272" cy="3385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&lt;&lt;include&gt;&gt;</a:t>
            </a:r>
            <a:endParaRPr sz="1000">
              <a:latin typeface="Proxima Nova"/>
              <a:ea typeface="Proxima Nova"/>
              <a:cs typeface="Proxima Nova"/>
              <a:sym typeface="Proxima Nova"/>
            </a:endParaRPr>
          </a:p>
        </p:txBody>
      </p:sp>
      <p:sp>
        <p:nvSpPr>
          <p:cNvPr id="228" name="Google Shape;228;p25"/>
          <p:cNvSpPr txBox="1"/>
          <p:nvPr/>
        </p:nvSpPr>
        <p:spPr>
          <a:xfrm rot="525249">
            <a:off x="5009194" y="1816230"/>
            <a:ext cx="1145242" cy="33845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&lt;&lt;include&gt;&gt;</a:t>
            </a:r>
            <a:endParaRPr sz="1000">
              <a:latin typeface="Proxima Nova"/>
              <a:ea typeface="Proxima Nova"/>
              <a:cs typeface="Proxima Nova"/>
              <a:sym typeface="Proxima Nova"/>
            </a:endParaRPr>
          </a:p>
        </p:txBody>
      </p:sp>
      <p:sp>
        <p:nvSpPr>
          <p:cNvPr id="229" name="Google Shape;229;p25"/>
          <p:cNvSpPr/>
          <p:nvPr/>
        </p:nvSpPr>
        <p:spPr>
          <a:xfrm>
            <a:off x="7485575" y="2948788"/>
            <a:ext cx="1192800" cy="1130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Zombie Dog Dies</a:t>
            </a:r>
            <a:endParaRPr sz="1200"/>
          </a:p>
        </p:txBody>
      </p:sp>
      <p:cxnSp>
        <p:nvCxnSpPr>
          <p:cNvPr id="230" name="Google Shape;230;p25"/>
          <p:cNvCxnSpPr/>
          <p:nvPr/>
        </p:nvCxnSpPr>
        <p:spPr>
          <a:xfrm>
            <a:off x="7668018" y="2648000"/>
            <a:ext cx="202200" cy="359100"/>
          </a:xfrm>
          <a:prstGeom prst="straightConnector1">
            <a:avLst/>
          </a:prstGeom>
          <a:noFill/>
          <a:ln cap="flat" cmpd="sng" w="9525">
            <a:solidFill>
              <a:schemeClr val="dk1"/>
            </a:solidFill>
            <a:prstDash val="dash"/>
            <a:round/>
            <a:headEnd len="med" w="med" type="stealth"/>
            <a:tailEnd len="med" w="med" type="none"/>
          </a:ln>
        </p:spPr>
      </p:cxnSp>
      <p:cxnSp>
        <p:nvCxnSpPr>
          <p:cNvPr id="231" name="Google Shape;231;p25"/>
          <p:cNvCxnSpPr>
            <a:stCxn id="229" idx="2"/>
          </p:cNvCxnSpPr>
          <p:nvPr/>
        </p:nvCxnSpPr>
        <p:spPr>
          <a:xfrm rot="10800000">
            <a:off x="4106075" y="1518238"/>
            <a:ext cx="3379500" cy="1995900"/>
          </a:xfrm>
          <a:prstGeom prst="straightConnector1">
            <a:avLst/>
          </a:prstGeom>
          <a:noFill/>
          <a:ln cap="flat" cmpd="sng" w="9525">
            <a:solidFill>
              <a:schemeClr val="dk1"/>
            </a:solidFill>
            <a:prstDash val="solid"/>
            <a:round/>
            <a:headEnd len="med" w="med" type="none"/>
            <a:tailEnd len="med" w="med" type="none"/>
          </a:ln>
        </p:spPr>
      </p:cxnSp>
      <p:sp>
        <p:nvSpPr>
          <p:cNvPr id="232" name="Google Shape;232;p25"/>
          <p:cNvSpPr txBox="1"/>
          <p:nvPr/>
        </p:nvSpPr>
        <p:spPr>
          <a:xfrm rot="-1787709">
            <a:off x="7410446" y="2550879"/>
            <a:ext cx="1145300" cy="33876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&lt;&lt;extend&gt;&gt;</a:t>
            </a:r>
            <a:endParaRPr sz="1000">
              <a:latin typeface="Proxima Nova"/>
              <a:ea typeface="Proxima Nova"/>
              <a:cs typeface="Proxima Nova"/>
              <a:sym typeface="Proxima Nova"/>
            </a:endParaRPr>
          </a:p>
        </p:txBody>
      </p:sp>
      <p:cxnSp>
        <p:nvCxnSpPr>
          <p:cNvPr id="233" name="Google Shape;233;p25"/>
          <p:cNvCxnSpPr>
            <a:endCxn id="212" idx="0"/>
          </p:cNvCxnSpPr>
          <p:nvPr/>
        </p:nvCxnSpPr>
        <p:spPr>
          <a:xfrm flipH="1">
            <a:off x="3642388" y="1518113"/>
            <a:ext cx="486900" cy="215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Diagram</a:t>
            </a:r>
            <a:endParaRPr/>
          </a:p>
        </p:txBody>
      </p:sp>
      <p:pic>
        <p:nvPicPr>
          <p:cNvPr id="239" name="Google Shape;239;p26"/>
          <p:cNvPicPr preferRelativeResize="0"/>
          <p:nvPr/>
        </p:nvPicPr>
        <p:blipFill>
          <a:blip r:embed="rId3">
            <a:alphaModFix/>
          </a:blip>
          <a:stretch>
            <a:fillRect/>
          </a:stretch>
        </p:blipFill>
        <p:spPr>
          <a:xfrm>
            <a:off x="861676" y="1481663"/>
            <a:ext cx="7186984" cy="295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 Zero</a:t>
            </a:r>
            <a:endParaRPr/>
          </a:p>
        </p:txBody>
      </p:sp>
      <p:pic>
        <p:nvPicPr>
          <p:cNvPr id="245" name="Google Shape;245;p27"/>
          <p:cNvPicPr preferRelativeResize="0"/>
          <p:nvPr/>
        </p:nvPicPr>
        <p:blipFill>
          <a:blip r:embed="rId3">
            <a:alphaModFix/>
          </a:blip>
          <a:stretch>
            <a:fillRect/>
          </a:stretch>
        </p:blipFill>
        <p:spPr>
          <a:xfrm>
            <a:off x="1653575" y="914775"/>
            <a:ext cx="6845300" cy="424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Carson SubSystem: GameManager &amp; MapManager scripts</a:t>
            </a:r>
            <a:endParaRPr/>
          </a:p>
        </p:txBody>
      </p:sp>
      <p:sp>
        <p:nvSpPr>
          <p:cNvPr id="251" name="Google Shape;2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Priority:</a:t>
            </a:r>
            <a:endParaRPr/>
          </a:p>
          <a:p>
            <a:pPr indent="0" lvl="0" marL="0" rtl="0" algn="l">
              <a:spcBef>
                <a:spcPts val="1200"/>
              </a:spcBef>
              <a:spcAft>
                <a:spcPts val="0"/>
              </a:spcAft>
              <a:buNone/>
            </a:pPr>
            <a:r>
              <a:rPr b="1" lang="en"/>
              <a:t>1</a:t>
            </a:r>
            <a:r>
              <a:rPr lang="en"/>
              <a:t> - Without a script to create and manage all important game elements and start the gameplay, the game could not exist.</a:t>
            </a:r>
            <a:endParaRPr/>
          </a:p>
          <a:p>
            <a:pPr indent="0" lvl="0" marL="0" rtl="0" algn="l">
              <a:spcBef>
                <a:spcPts val="1200"/>
              </a:spcBef>
              <a:spcAft>
                <a:spcPts val="0"/>
              </a:spcAft>
              <a:buNone/>
            </a:pPr>
            <a:r>
              <a:rPr lang="en"/>
              <a:t>Complexity:</a:t>
            </a:r>
            <a:endParaRPr/>
          </a:p>
          <a:p>
            <a:pPr indent="0" lvl="0" marL="0" rtl="0" algn="l">
              <a:spcBef>
                <a:spcPts val="1200"/>
              </a:spcBef>
              <a:spcAft>
                <a:spcPts val="1200"/>
              </a:spcAft>
              <a:buNone/>
            </a:pPr>
            <a:r>
              <a:rPr lang="en"/>
              <a:t>This script will likely be one of the most complex components, as it will need to interface with many distinct objects. The algorithms in the GameManager script will all be fairly simple, however, as the more specific scripts that are referenced will be performing the detailed actions needed for the game.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Carson SubSystem</a:t>
            </a:r>
            <a:endParaRPr b="1" u="sng"/>
          </a:p>
        </p:txBody>
      </p:sp>
      <p:pic>
        <p:nvPicPr>
          <p:cNvPr id="257" name="Google Shape;257;p29"/>
          <p:cNvPicPr preferRelativeResize="0"/>
          <p:nvPr/>
        </p:nvPicPr>
        <p:blipFill>
          <a:blip r:embed="rId3">
            <a:alphaModFix/>
          </a:blip>
          <a:stretch>
            <a:fillRect/>
          </a:stretch>
        </p:blipFill>
        <p:spPr>
          <a:xfrm>
            <a:off x="1519225" y="1065200"/>
            <a:ext cx="6105525" cy="359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Carson SubSystem</a:t>
            </a:r>
            <a:endParaRPr/>
          </a:p>
        </p:txBody>
      </p:sp>
      <p:pic>
        <p:nvPicPr>
          <p:cNvPr id="263" name="Google Shape;263;p30"/>
          <p:cNvPicPr preferRelativeResize="0"/>
          <p:nvPr/>
        </p:nvPicPr>
        <p:blipFill>
          <a:blip r:embed="rId3">
            <a:alphaModFix/>
          </a:blip>
          <a:stretch>
            <a:fillRect/>
          </a:stretch>
        </p:blipFill>
        <p:spPr>
          <a:xfrm>
            <a:off x="1747825" y="1231900"/>
            <a:ext cx="5648325" cy="325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1"/>
          <p:cNvPicPr preferRelativeResize="0"/>
          <p:nvPr/>
        </p:nvPicPr>
        <p:blipFill>
          <a:blip r:embed="rId3">
            <a:alphaModFix/>
          </a:blip>
          <a:stretch>
            <a:fillRect/>
          </a:stretch>
        </p:blipFill>
        <p:spPr>
          <a:xfrm>
            <a:off x="2109788" y="445025"/>
            <a:ext cx="4924425" cy="4476750"/>
          </a:xfrm>
          <a:prstGeom prst="rect">
            <a:avLst/>
          </a:prstGeom>
          <a:noFill/>
          <a:ln>
            <a:noFill/>
          </a:ln>
        </p:spPr>
      </p:pic>
      <p:sp>
        <p:nvSpPr>
          <p:cNvPr id="269" name="Google Shape;2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Carson SubSystem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a:t>
            </a:r>
            <a:endParaRPr/>
          </a:p>
          <a:p>
            <a:pPr indent="-342900" lvl="0" marL="457200" rtl="0" algn="l">
              <a:spcBef>
                <a:spcPts val="0"/>
              </a:spcBef>
              <a:spcAft>
                <a:spcPts val="0"/>
              </a:spcAft>
              <a:buSzPts val="1800"/>
              <a:buAutoNum type="arabicPeriod"/>
            </a:pPr>
            <a:r>
              <a:rPr lang="en"/>
              <a:t>Storyboard</a:t>
            </a:r>
            <a:endParaRPr/>
          </a:p>
          <a:p>
            <a:pPr indent="-342900" lvl="0" marL="457200" rtl="0" algn="l">
              <a:spcBef>
                <a:spcPts val="0"/>
              </a:spcBef>
              <a:spcAft>
                <a:spcPts val="0"/>
              </a:spcAft>
              <a:buSzPts val="1800"/>
              <a:buAutoNum type="arabicPeriod"/>
            </a:pPr>
            <a:r>
              <a:rPr lang="en"/>
              <a:t>Context Diagram</a:t>
            </a:r>
            <a:endParaRPr/>
          </a:p>
          <a:p>
            <a:pPr indent="-342900" lvl="0" marL="457200" rtl="0" algn="l">
              <a:spcBef>
                <a:spcPts val="0"/>
              </a:spcBef>
              <a:spcAft>
                <a:spcPts val="0"/>
              </a:spcAft>
              <a:buSzPts val="1800"/>
              <a:buAutoNum type="arabicPeriod"/>
            </a:pPr>
            <a:r>
              <a:rPr lang="en"/>
              <a:t>Diagram 0</a:t>
            </a:r>
            <a:endParaRPr/>
          </a:p>
          <a:p>
            <a:pPr indent="-342900" lvl="0" marL="457200" rtl="0" algn="l">
              <a:spcBef>
                <a:spcPts val="0"/>
              </a:spcBef>
              <a:spcAft>
                <a:spcPts val="0"/>
              </a:spcAft>
              <a:buSzPts val="1800"/>
              <a:buAutoNum type="arabicPeriod"/>
            </a:pPr>
            <a:r>
              <a:rPr lang="en"/>
              <a:t>Global Use Case</a:t>
            </a:r>
            <a:endParaRPr/>
          </a:p>
          <a:p>
            <a:pPr indent="-342900" lvl="0" marL="457200" rtl="0" algn="l">
              <a:spcBef>
                <a:spcPts val="0"/>
              </a:spcBef>
              <a:spcAft>
                <a:spcPts val="0"/>
              </a:spcAft>
              <a:buSzPts val="1800"/>
              <a:buAutoNum type="arabicPeriod"/>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Carson SubSystem</a:t>
            </a:r>
            <a:endParaRPr/>
          </a:p>
        </p:txBody>
      </p:sp>
      <p:pic>
        <p:nvPicPr>
          <p:cNvPr id="275" name="Google Shape;275;p32"/>
          <p:cNvPicPr preferRelativeResize="0"/>
          <p:nvPr/>
        </p:nvPicPr>
        <p:blipFill>
          <a:blip r:embed="rId3">
            <a:alphaModFix/>
          </a:blip>
          <a:stretch>
            <a:fillRect/>
          </a:stretch>
        </p:blipFill>
        <p:spPr>
          <a:xfrm>
            <a:off x="1600200" y="912763"/>
            <a:ext cx="5943600" cy="399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3"/>
          <p:cNvPicPr preferRelativeResize="0"/>
          <p:nvPr/>
        </p:nvPicPr>
        <p:blipFill>
          <a:blip r:embed="rId3">
            <a:alphaModFix/>
          </a:blip>
          <a:stretch>
            <a:fillRect/>
          </a:stretch>
        </p:blipFill>
        <p:spPr>
          <a:xfrm>
            <a:off x="557775" y="30500"/>
            <a:ext cx="8028451" cy="508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4"/>
          <p:cNvPicPr preferRelativeResize="0"/>
          <p:nvPr/>
        </p:nvPicPr>
        <p:blipFill>
          <a:blip r:embed="rId3">
            <a:alphaModFix/>
          </a:blip>
          <a:stretch>
            <a:fillRect/>
          </a:stretch>
        </p:blipFill>
        <p:spPr>
          <a:xfrm>
            <a:off x="1073413" y="593875"/>
            <a:ext cx="6997174" cy="432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Bryce Subsystem: Player Feature</a:t>
            </a:r>
            <a:endParaRPr b="1" u="sng"/>
          </a:p>
        </p:txBody>
      </p:sp>
      <p:sp>
        <p:nvSpPr>
          <p:cNvPr id="291" name="Google Shape;29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Priority: 1*</a:t>
            </a:r>
            <a:endParaRPr/>
          </a:p>
          <a:p>
            <a:pPr indent="0" lvl="0" marL="0" rtl="0" algn="l">
              <a:spcBef>
                <a:spcPts val="1200"/>
              </a:spcBef>
              <a:spcAft>
                <a:spcPts val="0"/>
              </a:spcAft>
              <a:buNone/>
            </a:pPr>
            <a:r>
              <a:rPr lang="en"/>
              <a:t>The player element of Zombie Dog Outbreak 2 is a must have in order for the user to interact with the game.</a:t>
            </a:r>
            <a:endParaRPr/>
          </a:p>
          <a:p>
            <a:pPr indent="0" lvl="0" marL="0" rtl="0" algn="l">
              <a:spcBef>
                <a:spcPts val="1200"/>
              </a:spcBef>
              <a:spcAft>
                <a:spcPts val="0"/>
              </a:spcAft>
              <a:buNone/>
            </a:pPr>
            <a:r>
              <a:rPr lang="en"/>
              <a:t>*The priorities are 1 = must have, 2 = essential, 3 = nice to have.</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Bryce Subsystem</a:t>
            </a:r>
            <a:endParaRPr/>
          </a:p>
        </p:txBody>
      </p:sp>
      <p:pic>
        <p:nvPicPr>
          <p:cNvPr id="297" name="Google Shape;297;p36"/>
          <p:cNvPicPr preferRelativeResize="0"/>
          <p:nvPr/>
        </p:nvPicPr>
        <p:blipFill>
          <a:blip r:embed="rId3">
            <a:alphaModFix/>
          </a:blip>
          <a:stretch>
            <a:fillRect/>
          </a:stretch>
        </p:blipFill>
        <p:spPr>
          <a:xfrm>
            <a:off x="1443300" y="913000"/>
            <a:ext cx="6643375" cy="411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Bryce Subsystem</a:t>
            </a:r>
            <a:endParaRPr/>
          </a:p>
        </p:txBody>
      </p:sp>
      <p:pic>
        <p:nvPicPr>
          <p:cNvPr id="303" name="Google Shape;303;p37"/>
          <p:cNvPicPr preferRelativeResize="0"/>
          <p:nvPr/>
        </p:nvPicPr>
        <p:blipFill>
          <a:blip r:embed="rId3">
            <a:alphaModFix/>
          </a:blip>
          <a:stretch>
            <a:fillRect/>
          </a:stretch>
        </p:blipFill>
        <p:spPr>
          <a:xfrm>
            <a:off x="2834976" y="134425"/>
            <a:ext cx="6277574" cy="4661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Bryce Subsystem</a:t>
            </a:r>
            <a:endParaRPr/>
          </a:p>
        </p:txBody>
      </p:sp>
      <p:pic>
        <p:nvPicPr>
          <p:cNvPr id="309" name="Google Shape;309;p38"/>
          <p:cNvPicPr preferRelativeResize="0"/>
          <p:nvPr/>
        </p:nvPicPr>
        <p:blipFill>
          <a:blip r:embed="rId3">
            <a:alphaModFix/>
          </a:blip>
          <a:stretch>
            <a:fillRect/>
          </a:stretch>
        </p:blipFill>
        <p:spPr>
          <a:xfrm>
            <a:off x="1818275" y="933625"/>
            <a:ext cx="6874725" cy="408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Bryce Subsystem</a:t>
            </a:r>
            <a:endParaRPr/>
          </a:p>
        </p:txBody>
      </p:sp>
      <p:pic>
        <p:nvPicPr>
          <p:cNvPr id="315" name="Google Shape;315;p39"/>
          <p:cNvPicPr preferRelativeResize="0"/>
          <p:nvPr/>
        </p:nvPicPr>
        <p:blipFill>
          <a:blip r:embed="rId3">
            <a:alphaModFix/>
          </a:blip>
          <a:stretch>
            <a:fillRect/>
          </a:stretch>
        </p:blipFill>
        <p:spPr>
          <a:xfrm>
            <a:off x="1930550" y="905600"/>
            <a:ext cx="6580626" cy="415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Bryce Subsystem</a:t>
            </a:r>
            <a:endParaRPr/>
          </a:p>
        </p:txBody>
      </p:sp>
      <p:pic>
        <p:nvPicPr>
          <p:cNvPr id="321" name="Google Shape;321;p40"/>
          <p:cNvPicPr preferRelativeResize="0"/>
          <p:nvPr/>
        </p:nvPicPr>
        <p:blipFill>
          <a:blip r:embed="rId3">
            <a:alphaModFix/>
          </a:blip>
          <a:stretch>
            <a:fillRect/>
          </a:stretch>
        </p:blipFill>
        <p:spPr>
          <a:xfrm>
            <a:off x="1089549" y="1017725"/>
            <a:ext cx="5437899" cy="3820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Tosin Subsystem</a:t>
            </a:r>
            <a:endParaRPr b="1" u="sng"/>
          </a:p>
        </p:txBody>
      </p:sp>
      <p:pic>
        <p:nvPicPr>
          <p:cNvPr id="327" name="Google Shape;327;p41"/>
          <p:cNvPicPr preferRelativeResize="0"/>
          <p:nvPr/>
        </p:nvPicPr>
        <p:blipFill>
          <a:blip r:embed="rId3">
            <a:alphaModFix/>
          </a:blip>
          <a:stretch>
            <a:fillRect/>
          </a:stretch>
        </p:blipFill>
        <p:spPr>
          <a:xfrm>
            <a:off x="1569200" y="948050"/>
            <a:ext cx="6727701" cy="396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Name of the Game: Zombie Dog Outbreak 2</a:t>
            </a:r>
            <a:endParaRPr/>
          </a:p>
          <a:p>
            <a:pPr indent="-342900" lvl="0" marL="457200" rtl="0" algn="l">
              <a:spcBef>
                <a:spcPts val="0"/>
              </a:spcBef>
              <a:spcAft>
                <a:spcPts val="0"/>
              </a:spcAft>
              <a:buSzPts val="1800"/>
              <a:buAutoNum type="arabicPeriod"/>
            </a:pPr>
            <a:r>
              <a:rPr lang="en"/>
              <a:t>Goal: Endless Zombie Shooter unless you find the elements to cure the dogs.</a:t>
            </a:r>
            <a:endParaRPr/>
          </a:p>
          <a:p>
            <a:pPr indent="-342900" lvl="0" marL="457200" rtl="0" algn="l">
              <a:spcBef>
                <a:spcPts val="0"/>
              </a:spcBef>
              <a:spcAft>
                <a:spcPts val="0"/>
              </a:spcAft>
              <a:buSzPts val="1800"/>
              <a:buAutoNum type="arabicPeriod"/>
            </a:pPr>
            <a:r>
              <a:rPr lang="en"/>
              <a:t>Introduce Ourselves:</a:t>
            </a:r>
            <a:endParaRPr/>
          </a:p>
          <a:p>
            <a:pPr indent="-317500" lvl="1" marL="914400" rtl="0" algn="l">
              <a:spcBef>
                <a:spcPts val="0"/>
              </a:spcBef>
              <a:spcAft>
                <a:spcPts val="0"/>
              </a:spcAft>
              <a:buSzPts val="1400"/>
              <a:buAutoNum type="alphaLcPeriod"/>
            </a:pPr>
            <a:r>
              <a:rPr lang="en"/>
              <a:t>Bryce - Character Manager</a:t>
            </a:r>
            <a:endParaRPr/>
          </a:p>
          <a:p>
            <a:pPr indent="-317500" lvl="1" marL="914400" rtl="0" algn="l">
              <a:spcBef>
                <a:spcPts val="0"/>
              </a:spcBef>
              <a:spcAft>
                <a:spcPts val="0"/>
              </a:spcAft>
              <a:buSzPts val="1400"/>
              <a:buAutoNum type="alphaLcPeriod"/>
            </a:pPr>
            <a:r>
              <a:rPr lang="en"/>
              <a:t>Carson - Instantiate Game</a:t>
            </a:r>
            <a:endParaRPr/>
          </a:p>
          <a:p>
            <a:pPr indent="-317500" lvl="1" marL="914400" rtl="0" algn="l">
              <a:spcBef>
                <a:spcPts val="0"/>
              </a:spcBef>
              <a:spcAft>
                <a:spcPts val="0"/>
              </a:spcAft>
              <a:buSzPts val="1400"/>
              <a:buAutoNum type="alphaLcPeriod"/>
            </a:pPr>
            <a:r>
              <a:rPr lang="en"/>
              <a:t>Tosin - Cutscene/storyline manager</a:t>
            </a:r>
            <a:endParaRPr/>
          </a:p>
          <a:p>
            <a:pPr indent="-317500" lvl="1" marL="914400" rtl="0" algn="l">
              <a:spcBef>
                <a:spcPts val="0"/>
              </a:spcBef>
              <a:spcAft>
                <a:spcPts val="0"/>
              </a:spcAft>
              <a:buSzPts val="1400"/>
              <a:buAutoNum type="alphaLcPeriod"/>
            </a:pPr>
            <a:r>
              <a:rPr lang="en"/>
              <a:t>Marissa - Sound and Item Manager</a:t>
            </a:r>
            <a:endParaRPr/>
          </a:p>
          <a:p>
            <a:pPr indent="-317500" lvl="1" marL="914400" rtl="0" algn="l">
              <a:spcBef>
                <a:spcPts val="0"/>
              </a:spcBef>
              <a:spcAft>
                <a:spcPts val="0"/>
              </a:spcAft>
              <a:buSzPts val="1400"/>
              <a:buAutoNum type="alphaLcPeriod"/>
            </a:pPr>
            <a:r>
              <a:rPr lang="en"/>
              <a:t>Molly - Enemy Manager</a:t>
            </a:r>
            <a:endParaRPr/>
          </a:p>
          <a:p>
            <a:pPr indent="-317500" lvl="1" marL="914400" rtl="0" algn="l">
              <a:spcBef>
                <a:spcPts val="0"/>
              </a:spcBef>
              <a:spcAft>
                <a:spcPts val="0"/>
              </a:spcAft>
              <a:buSzPts val="1400"/>
              <a:buAutoNum type="alphaLcPeriod"/>
            </a:pPr>
            <a:r>
              <a:rPr lang="en"/>
              <a:t>Ambrea - Inventory and UI Manager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2"/>
          <p:cNvPicPr preferRelativeResize="0"/>
          <p:nvPr/>
        </p:nvPicPr>
        <p:blipFill>
          <a:blip r:embed="rId3">
            <a:alphaModFix/>
          </a:blip>
          <a:stretch>
            <a:fillRect/>
          </a:stretch>
        </p:blipFill>
        <p:spPr>
          <a:xfrm>
            <a:off x="2059400" y="732200"/>
            <a:ext cx="5481500" cy="379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3"/>
          <p:cNvPicPr preferRelativeResize="0"/>
          <p:nvPr/>
        </p:nvPicPr>
        <p:blipFill>
          <a:blip r:embed="rId3">
            <a:alphaModFix/>
          </a:blip>
          <a:stretch>
            <a:fillRect/>
          </a:stretch>
        </p:blipFill>
        <p:spPr>
          <a:xfrm>
            <a:off x="703400" y="762625"/>
            <a:ext cx="7933350" cy="3293199"/>
          </a:xfrm>
          <a:prstGeom prst="rect">
            <a:avLst/>
          </a:prstGeom>
          <a:noFill/>
          <a:ln>
            <a:noFill/>
          </a:ln>
        </p:spPr>
      </p:pic>
      <p:sp>
        <p:nvSpPr>
          <p:cNvPr id="338" name="Google Shape;338;p43"/>
          <p:cNvSpPr/>
          <p:nvPr/>
        </p:nvSpPr>
        <p:spPr>
          <a:xfrm>
            <a:off x="1765350" y="1198700"/>
            <a:ext cx="6168000" cy="255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4"/>
          <p:cNvPicPr preferRelativeResize="0"/>
          <p:nvPr/>
        </p:nvPicPr>
        <p:blipFill>
          <a:blip r:embed="rId3">
            <a:alphaModFix/>
          </a:blip>
          <a:stretch>
            <a:fillRect/>
          </a:stretch>
        </p:blipFill>
        <p:spPr>
          <a:xfrm>
            <a:off x="152400" y="152400"/>
            <a:ext cx="8000624"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Marissa SubSystem</a:t>
            </a:r>
            <a:endParaRPr b="1" u="sng"/>
          </a:p>
        </p:txBody>
      </p:sp>
      <p:pic>
        <p:nvPicPr>
          <p:cNvPr id="349" name="Google Shape;349;p45"/>
          <p:cNvPicPr preferRelativeResize="0"/>
          <p:nvPr/>
        </p:nvPicPr>
        <p:blipFill>
          <a:blip r:embed="rId3">
            <a:alphaModFix/>
          </a:blip>
          <a:stretch>
            <a:fillRect/>
          </a:stretch>
        </p:blipFill>
        <p:spPr>
          <a:xfrm>
            <a:off x="1600200" y="1182725"/>
            <a:ext cx="6406575" cy="3767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6"/>
          <p:cNvPicPr preferRelativeResize="0"/>
          <p:nvPr/>
        </p:nvPicPr>
        <p:blipFill>
          <a:blip r:embed="rId3">
            <a:alphaModFix/>
          </a:blip>
          <a:stretch>
            <a:fillRect/>
          </a:stretch>
        </p:blipFill>
        <p:spPr>
          <a:xfrm>
            <a:off x="1428750" y="628088"/>
            <a:ext cx="6682350" cy="3887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7"/>
          <p:cNvPicPr preferRelativeResize="0"/>
          <p:nvPr/>
        </p:nvPicPr>
        <p:blipFill>
          <a:blip r:embed="rId3">
            <a:alphaModFix/>
          </a:blip>
          <a:stretch>
            <a:fillRect/>
          </a:stretch>
        </p:blipFill>
        <p:spPr>
          <a:xfrm>
            <a:off x="971825" y="609600"/>
            <a:ext cx="6938050" cy="3924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8"/>
          <p:cNvPicPr preferRelativeResize="0"/>
          <p:nvPr/>
        </p:nvPicPr>
        <p:blipFill rotWithShape="1">
          <a:blip r:embed="rId3">
            <a:alphaModFix/>
          </a:blip>
          <a:srcRect b="0" l="695" r="0" t="0"/>
          <a:stretch/>
        </p:blipFill>
        <p:spPr>
          <a:xfrm>
            <a:off x="908650" y="644100"/>
            <a:ext cx="7378451" cy="4096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9"/>
          <p:cNvPicPr preferRelativeResize="0"/>
          <p:nvPr/>
        </p:nvPicPr>
        <p:blipFill>
          <a:blip r:embed="rId3">
            <a:alphaModFix/>
          </a:blip>
          <a:stretch>
            <a:fillRect/>
          </a:stretch>
        </p:blipFill>
        <p:spPr>
          <a:xfrm>
            <a:off x="1600200" y="497450"/>
            <a:ext cx="5943600" cy="3933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Sound and Item Manager Feature</a:t>
            </a:r>
            <a:endParaRPr/>
          </a:p>
        </p:txBody>
      </p:sp>
      <p:sp>
        <p:nvSpPr>
          <p:cNvPr id="375" name="Google Shape;37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Priority: </a:t>
            </a:r>
            <a:endParaRPr/>
          </a:p>
          <a:p>
            <a:pPr indent="0" lvl="0" marL="914400" rtl="0" algn="l">
              <a:spcBef>
                <a:spcPts val="1200"/>
              </a:spcBef>
              <a:spcAft>
                <a:spcPts val="0"/>
              </a:spcAft>
              <a:buNone/>
            </a:pPr>
            <a:r>
              <a:rPr lang="en"/>
              <a:t>Sound Manager</a:t>
            </a:r>
            <a:endParaRPr/>
          </a:p>
          <a:p>
            <a:pPr indent="0" lvl="0" marL="914400" rtl="0" algn="l">
              <a:spcBef>
                <a:spcPts val="1200"/>
              </a:spcBef>
              <a:spcAft>
                <a:spcPts val="0"/>
              </a:spcAft>
              <a:buNone/>
            </a:pPr>
            <a:r>
              <a:rPr lang="en"/>
              <a:t>	3, sound is not necessary but the game would be boring without it</a:t>
            </a:r>
            <a:endParaRPr/>
          </a:p>
          <a:p>
            <a:pPr indent="0" lvl="0" marL="0" rtl="0" algn="l">
              <a:spcBef>
                <a:spcPts val="1200"/>
              </a:spcBef>
              <a:spcAft>
                <a:spcPts val="0"/>
              </a:spcAft>
              <a:buNone/>
            </a:pPr>
            <a:r>
              <a:rPr lang="en"/>
              <a:t>		Item Manager</a:t>
            </a:r>
            <a:endParaRPr/>
          </a:p>
          <a:p>
            <a:pPr indent="0" lvl="0" marL="0" rtl="0" algn="l">
              <a:spcBef>
                <a:spcPts val="1200"/>
              </a:spcBef>
              <a:spcAft>
                <a:spcPts val="0"/>
              </a:spcAft>
              <a:buNone/>
            </a:pPr>
            <a:r>
              <a:rPr lang="en"/>
              <a:t>			2, some of </a:t>
            </a:r>
            <a:r>
              <a:rPr lang="en"/>
              <a:t>the</a:t>
            </a:r>
            <a:r>
              <a:rPr lang="en"/>
              <a:t> items are necessary for the easter egg story, but the ammo drops are necessary to progress the game</a:t>
            </a:r>
            <a:endParaRPr/>
          </a:p>
          <a:p>
            <a:pPr indent="457200" lvl="0" marL="0" rtl="0" algn="l">
              <a:spcBef>
                <a:spcPts val="1200"/>
              </a:spcBef>
              <a:spcAft>
                <a:spcPts val="0"/>
              </a:spcAft>
              <a:buNone/>
            </a:pPr>
            <a:r>
              <a:rPr lang="en"/>
              <a:t>*The priorities are 1 = must have, 2 = essential, 3 = nice to have.</a:t>
            </a:r>
            <a:endParaRPr/>
          </a:p>
          <a:p>
            <a:pPr indent="0" lvl="0" marL="0" rtl="0" algn="l">
              <a:spcBef>
                <a:spcPts val="1200"/>
              </a:spcBef>
              <a:spcAft>
                <a:spcPts val="0"/>
              </a:spcAft>
              <a:buNone/>
            </a:pPr>
            <a:r>
              <a:rPr lang="en"/>
              <a:t>Complexity: </a:t>
            </a:r>
            <a:endParaRPr/>
          </a:p>
          <a:p>
            <a:pPr indent="0" lvl="0" marL="914400" rtl="0" algn="l">
              <a:spcBef>
                <a:spcPts val="1200"/>
              </a:spcBef>
              <a:spcAft>
                <a:spcPts val="0"/>
              </a:spcAft>
              <a:buNone/>
            </a:pPr>
            <a:r>
              <a:rPr lang="en"/>
              <a:t>Medium complexity, my feature is going to be called by other people’s code so it needs to work for theirs to succeed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Questions?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125300" y="238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Molly Subsystem</a:t>
            </a:r>
            <a:endParaRPr b="1" u="sng"/>
          </a:p>
        </p:txBody>
      </p:sp>
      <p:pic>
        <p:nvPicPr>
          <p:cNvPr id="381" name="Google Shape;381;p51"/>
          <p:cNvPicPr preferRelativeResize="0"/>
          <p:nvPr/>
        </p:nvPicPr>
        <p:blipFill>
          <a:blip r:embed="rId3">
            <a:alphaModFix/>
          </a:blip>
          <a:stretch>
            <a:fillRect/>
          </a:stretch>
        </p:blipFill>
        <p:spPr>
          <a:xfrm>
            <a:off x="1129900" y="688425"/>
            <a:ext cx="7130226" cy="421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Naughty Cat LLC Presents: Zombie Dog Outbreak 2</a:t>
            </a:r>
            <a:endParaRPr/>
          </a:p>
        </p:txBody>
      </p:sp>
      <p:sp>
        <p:nvSpPr>
          <p:cNvPr id="79" name="Google Shape;79;p16"/>
          <p:cNvSpPr txBox="1"/>
          <p:nvPr>
            <p:ph idx="1" type="body"/>
          </p:nvPr>
        </p:nvSpPr>
        <p:spPr>
          <a:xfrm>
            <a:off x="311700" y="10979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t>Project Objectives:</a:t>
            </a:r>
            <a:endParaRPr b="1" u="sng"/>
          </a:p>
          <a:p>
            <a:pPr indent="-342900" lvl="0" marL="457200" marR="0" rtl="0" algn="l">
              <a:lnSpc>
                <a:spcPct val="115000"/>
              </a:lnSpc>
              <a:spcBef>
                <a:spcPts val="1200"/>
              </a:spcBef>
              <a:spcAft>
                <a:spcPts val="0"/>
              </a:spcAft>
              <a:buSzPts val="1800"/>
              <a:buAutoNum type="arabicPeriod"/>
            </a:pPr>
            <a:r>
              <a:rPr lang="en"/>
              <a:t>Unlimited levels with increasing difficulty</a:t>
            </a:r>
            <a:endParaRPr/>
          </a:p>
          <a:p>
            <a:pPr indent="-342900" lvl="0" marL="457200" marR="0" rtl="0" algn="l">
              <a:lnSpc>
                <a:spcPct val="115000"/>
              </a:lnSpc>
              <a:spcBef>
                <a:spcPts val="0"/>
              </a:spcBef>
              <a:spcAft>
                <a:spcPts val="0"/>
              </a:spcAft>
              <a:buSzPts val="1800"/>
              <a:buAutoNum type="arabicPeriod"/>
            </a:pPr>
            <a:r>
              <a:rPr lang="en"/>
              <a:t>Playable main character with movement and access to inventory</a:t>
            </a:r>
            <a:endParaRPr/>
          </a:p>
          <a:p>
            <a:pPr indent="-342900" lvl="0" marL="457200" marR="0" rtl="0" algn="l">
              <a:lnSpc>
                <a:spcPct val="115000"/>
              </a:lnSpc>
              <a:spcBef>
                <a:spcPts val="0"/>
              </a:spcBef>
              <a:spcAft>
                <a:spcPts val="0"/>
              </a:spcAft>
              <a:buSzPts val="1800"/>
              <a:buAutoNum type="arabicPeriod"/>
            </a:pPr>
            <a:r>
              <a:rPr lang="en"/>
              <a:t>Displays scores and items in inventory</a:t>
            </a:r>
            <a:endParaRPr/>
          </a:p>
          <a:p>
            <a:pPr indent="-342900" lvl="0" marL="457200" marR="0" rtl="0" algn="l">
              <a:lnSpc>
                <a:spcPct val="115000"/>
              </a:lnSpc>
              <a:spcBef>
                <a:spcPts val="0"/>
              </a:spcBef>
              <a:spcAft>
                <a:spcPts val="0"/>
              </a:spcAft>
              <a:buSzPts val="1800"/>
              <a:buAutoNum type="arabicPeriod"/>
            </a:pPr>
            <a:r>
              <a:rPr lang="en"/>
              <a:t>Display screens for main menu, game paused, and the general game itself as well as cutscenes</a:t>
            </a:r>
            <a:endParaRPr/>
          </a:p>
          <a:p>
            <a:pPr indent="-342900" lvl="0" marL="457200" marR="0" rtl="0" algn="l">
              <a:lnSpc>
                <a:spcPct val="115000"/>
              </a:lnSpc>
              <a:spcBef>
                <a:spcPts val="0"/>
              </a:spcBef>
              <a:spcAft>
                <a:spcPts val="0"/>
              </a:spcAft>
              <a:buSzPts val="1800"/>
              <a:buAutoNum type="arabicPeriod"/>
            </a:pPr>
            <a:r>
              <a:rPr lang="en"/>
              <a:t>Enemy AI sprites that the user plays against</a:t>
            </a:r>
            <a:endParaRPr/>
          </a:p>
          <a:p>
            <a:pPr indent="-342900" lvl="0" marL="457200" marR="0" rtl="0" algn="l">
              <a:lnSpc>
                <a:spcPct val="115000"/>
              </a:lnSpc>
              <a:spcBef>
                <a:spcPts val="0"/>
              </a:spcBef>
              <a:spcAft>
                <a:spcPts val="0"/>
              </a:spcAft>
              <a:buSzPts val="1800"/>
              <a:buAutoNum type="arabicPeriod"/>
            </a:pPr>
            <a:r>
              <a:rPr lang="en"/>
              <a:t>An optional storyline for the player</a:t>
            </a:r>
            <a:endParaRPr/>
          </a:p>
          <a:p>
            <a:pPr indent="-342900" lvl="0" marL="457200" marR="0" rtl="0" algn="l">
              <a:lnSpc>
                <a:spcPct val="115000"/>
              </a:lnSpc>
              <a:spcBef>
                <a:spcPts val="0"/>
              </a:spcBef>
              <a:spcAft>
                <a:spcPts val="0"/>
              </a:spcAft>
              <a:buSzPts val="1800"/>
              <a:buAutoNum type="arabicPeriod"/>
            </a:pPr>
            <a:r>
              <a:rPr lang="en"/>
              <a:t>Runs with no glitches that alter the gameplay</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2"/>
          <p:cNvPicPr preferRelativeResize="0"/>
          <p:nvPr/>
        </p:nvPicPr>
        <p:blipFill>
          <a:blip r:embed="rId3">
            <a:alphaModFix/>
          </a:blip>
          <a:stretch>
            <a:fillRect/>
          </a:stretch>
        </p:blipFill>
        <p:spPr>
          <a:xfrm>
            <a:off x="523075" y="267675"/>
            <a:ext cx="8009474" cy="450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2" name="Google Shape;39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53"/>
          <p:cNvPicPr preferRelativeResize="0"/>
          <p:nvPr/>
        </p:nvPicPr>
        <p:blipFill>
          <a:blip r:embed="rId3">
            <a:alphaModFix/>
          </a:blip>
          <a:stretch>
            <a:fillRect/>
          </a:stretch>
        </p:blipFill>
        <p:spPr>
          <a:xfrm>
            <a:off x="155850" y="-49850"/>
            <a:ext cx="8832301" cy="485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4"/>
          <p:cNvPicPr preferRelativeResize="0"/>
          <p:nvPr/>
        </p:nvPicPr>
        <p:blipFill>
          <a:blip r:embed="rId3">
            <a:alphaModFix/>
          </a:blip>
          <a:stretch>
            <a:fillRect/>
          </a:stretch>
        </p:blipFill>
        <p:spPr>
          <a:xfrm>
            <a:off x="383337" y="103000"/>
            <a:ext cx="8377326" cy="4692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5"/>
          <p:cNvPicPr preferRelativeResize="0"/>
          <p:nvPr/>
        </p:nvPicPr>
        <p:blipFill>
          <a:blip r:embed="rId3">
            <a:alphaModFix/>
          </a:blip>
          <a:stretch>
            <a:fillRect/>
          </a:stretch>
        </p:blipFill>
        <p:spPr>
          <a:xfrm>
            <a:off x="419012" y="103050"/>
            <a:ext cx="8305975" cy="46841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Enemy Feature</a:t>
            </a:r>
            <a:endParaRPr/>
          </a:p>
        </p:txBody>
      </p:sp>
      <p:sp>
        <p:nvSpPr>
          <p:cNvPr id="409" name="Google Shape;40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Priority: </a:t>
            </a:r>
            <a:endParaRPr/>
          </a:p>
          <a:p>
            <a:pPr indent="0" lvl="0" marL="914400" rtl="0" algn="l">
              <a:spcBef>
                <a:spcPts val="1200"/>
              </a:spcBef>
              <a:spcAft>
                <a:spcPts val="0"/>
              </a:spcAft>
              <a:buNone/>
            </a:pPr>
            <a:r>
              <a:rPr lang="en"/>
              <a:t>2, you can have a game without an enemy but it wouldn’t be very fun and for the storyline of our game it is essential.</a:t>
            </a:r>
            <a:endParaRPr/>
          </a:p>
          <a:p>
            <a:pPr indent="0" lvl="0" marL="0" rtl="0" algn="l">
              <a:spcBef>
                <a:spcPts val="1200"/>
              </a:spcBef>
              <a:spcAft>
                <a:spcPts val="0"/>
              </a:spcAft>
              <a:buNone/>
            </a:pPr>
            <a:r>
              <a:t/>
            </a:r>
            <a:endParaRPr/>
          </a:p>
          <a:p>
            <a:pPr indent="457200" lvl="0" marL="0" rtl="0" algn="l">
              <a:spcBef>
                <a:spcPts val="1200"/>
              </a:spcBef>
              <a:spcAft>
                <a:spcPts val="0"/>
              </a:spcAft>
              <a:buNone/>
            </a:pPr>
            <a:r>
              <a:rPr lang="en"/>
              <a:t>*The priorities are 1 = must have, 2 = essential, 3 = nice to have.</a:t>
            </a:r>
            <a:endParaRPr/>
          </a:p>
          <a:p>
            <a:pPr indent="0" lvl="0" marL="0" rtl="0" algn="l">
              <a:spcBef>
                <a:spcPts val="1200"/>
              </a:spcBef>
              <a:spcAft>
                <a:spcPts val="0"/>
              </a:spcAft>
              <a:buNone/>
            </a:pPr>
            <a:r>
              <a:rPr lang="en"/>
              <a:t>Complexity: </a:t>
            </a:r>
            <a:endParaRPr/>
          </a:p>
          <a:p>
            <a:pPr indent="0" lvl="0" marL="914400" rtl="0" algn="l">
              <a:spcBef>
                <a:spcPts val="1200"/>
              </a:spcBef>
              <a:spcAft>
                <a:spcPts val="0"/>
              </a:spcAft>
              <a:buNone/>
            </a:pPr>
            <a:r>
              <a:rPr lang="en"/>
              <a:t>Most Likely the most complex of the game since it will have an AI controlling the dogs movement, attack, and death sequences.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Questions?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Ambrea Subsystem</a:t>
            </a:r>
            <a:endParaRPr b="1" u="sng"/>
          </a:p>
        </p:txBody>
      </p:sp>
      <p:pic>
        <p:nvPicPr>
          <p:cNvPr id="415" name="Google Shape;415;p57"/>
          <p:cNvPicPr preferRelativeResize="0"/>
          <p:nvPr/>
        </p:nvPicPr>
        <p:blipFill>
          <a:blip r:embed="rId3">
            <a:alphaModFix/>
          </a:blip>
          <a:stretch>
            <a:fillRect/>
          </a:stretch>
        </p:blipFill>
        <p:spPr>
          <a:xfrm>
            <a:off x="1489563" y="1017725"/>
            <a:ext cx="6164886" cy="3820975"/>
          </a:xfrm>
          <a:prstGeom prst="rect">
            <a:avLst/>
          </a:prstGeom>
          <a:noFill/>
          <a:ln>
            <a:noFill/>
          </a:ln>
        </p:spPr>
      </p:pic>
      <p:sp>
        <p:nvSpPr>
          <p:cNvPr id="416" name="Google Shape;416;p57"/>
          <p:cNvSpPr/>
          <p:nvPr/>
        </p:nvSpPr>
        <p:spPr>
          <a:xfrm>
            <a:off x="4907650" y="2392075"/>
            <a:ext cx="808500" cy="954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8"/>
          <p:cNvPicPr preferRelativeResize="0"/>
          <p:nvPr/>
        </p:nvPicPr>
        <p:blipFill>
          <a:blip r:embed="rId3">
            <a:alphaModFix/>
          </a:blip>
          <a:stretch>
            <a:fillRect/>
          </a:stretch>
        </p:blipFill>
        <p:spPr>
          <a:xfrm>
            <a:off x="1387725" y="674226"/>
            <a:ext cx="6462300" cy="3631000"/>
          </a:xfrm>
          <a:prstGeom prst="rect">
            <a:avLst/>
          </a:prstGeom>
          <a:noFill/>
          <a:ln>
            <a:noFill/>
          </a:ln>
        </p:spPr>
      </p:pic>
      <p:sp>
        <p:nvSpPr>
          <p:cNvPr id="422" name="Google Shape;422;p58"/>
          <p:cNvSpPr/>
          <p:nvPr/>
        </p:nvSpPr>
        <p:spPr>
          <a:xfrm>
            <a:off x="6333900" y="1224100"/>
            <a:ext cx="1459800" cy="68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p:nvPr/>
        </p:nvSpPr>
        <p:spPr>
          <a:xfrm>
            <a:off x="3144500" y="1336400"/>
            <a:ext cx="864900" cy="8424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Add item to inventory</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9"/>
          <p:cNvPicPr preferRelativeResize="0"/>
          <p:nvPr/>
        </p:nvPicPr>
        <p:blipFill>
          <a:blip r:embed="rId3">
            <a:alphaModFix/>
          </a:blip>
          <a:stretch>
            <a:fillRect/>
          </a:stretch>
        </p:blipFill>
        <p:spPr>
          <a:xfrm>
            <a:off x="992300" y="553925"/>
            <a:ext cx="7159401" cy="4035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0"/>
          <p:cNvPicPr preferRelativeResize="0"/>
          <p:nvPr/>
        </p:nvPicPr>
        <p:blipFill>
          <a:blip r:embed="rId3">
            <a:alphaModFix/>
          </a:blip>
          <a:stretch>
            <a:fillRect/>
          </a:stretch>
        </p:blipFill>
        <p:spPr>
          <a:xfrm>
            <a:off x="1134276" y="334800"/>
            <a:ext cx="6980124" cy="3926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61"/>
          <p:cNvPicPr preferRelativeResize="0"/>
          <p:nvPr/>
        </p:nvPicPr>
        <p:blipFill>
          <a:blip r:embed="rId3">
            <a:alphaModFix/>
          </a:blip>
          <a:stretch>
            <a:fillRect/>
          </a:stretch>
        </p:blipFill>
        <p:spPr>
          <a:xfrm>
            <a:off x="601625" y="375212"/>
            <a:ext cx="7809924" cy="4393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Game</a:t>
            </a:r>
            <a:endParaRPr/>
          </a:p>
        </p:txBody>
      </p:sp>
      <p:sp>
        <p:nvSpPr>
          <p:cNvPr id="85" name="Google Shape;85;p17"/>
          <p:cNvSpPr txBox="1"/>
          <p:nvPr>
            <p:ph idx="1" type="body"/>
          </p:nvPr>
        </p:nvSpPr>
        <p:spPr>
          <a:xfrm>
            <a:off x="311700" y="1152475"/>
            <a:ext cx="4202100" cy="347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player will spawn as a nurse cat in a zombie infested vet clinic. The cat has been unconscious in an exam room and isn’t sure what happened, but it’s evident that the zombie dogs intend to kill them. The exam room is connected to an open hallway, all of the doors leading from which are locked.</a:t>
            </a:r>
            <a:endParaRPr/>
          </a:p>
        </p:txBody>
      </p:sp>
      <p:pic>
        <p:nvPicPr>
          <p:cNvPr id="86" name="Google Shape;86;p17"/>
          <p:cNvPicPr preferRelativeResize="0"/>
          <p:nvPr/>
        </p:nvPicPr>
        <p:blipFill>
          <a:blip r:embed="rId3">
            <a:alphaModFix/>
          </a:blip>
          <a:stretch>
            <a:fillRect/>
          </a:stretch>
        </p:blipFill>
        <p:spPr>
          <a:xfrm>
            <a:off x="5179550" y="661263"/>
            <a:ext cx="3056033" cy="3820974"/>
          </a:xfrm>
          <a:prstGeom prst="rect">
            <a:avLst/>
          </a:prstGeom>
          <a:noFill/>
          <a:ln>
            <a:noFill/>
          </a:ln>
        </p:spPr>
      </p:pic>
      <p:pic>
        <p:nvPicPr>
          <p:cNvPr id="87" name="Google Shape;87;p17"/>
          <p:cNvPicPr preferRelativeResize="0"/>
          <p:nvPr/>
        </p:nvPicPr>
        <p:blipFill>
          <a:blip r:embed="rId4">
            <a:alphaModFix/>
          </a:blip>
          <a:stretch>
            <a:fillRect/>
          </a:stretch>
        </p:blipFill>
        <p:spPr>
          <a:xfrm>
            <a:off x="6108675" y="1607125"/>
            <a:ext cx="964625" cy="964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Inventory Feature and UI</a:t>
            </a:r>
            <a:endParaRPr/>
          </a:p>
        </p:txBody>
      </p:sp>
      <p:sp>
        <p:nvSpPr>
          <p:cNvPr id="444" name="Google Shape;44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Priority: 2</a:t>
            </a:r>
            <a:endParaRPr/>
          </a:p>
          <a:p>
            <a:pPr indent="0" lvl="0" marL="0" rtl="0" algn="l">
              <a:spcBef>
                <a:spcPts val="1200"/>
              </a:spcBef>
              <a:spcAft>
                <a:spcPts val="0"/>
              </a:spcAft>
              <a:buNone/>
            </a:pPr>
            <a:r>
              <a:rPr lang="en"/>
              <a:t>	Inventory: will need to store some items to access other features and store </a:t>
            </a:r>
            <a:endParaRPr/>
          </a:p>
          <a:p>
            <a:pPr indent="0" lvl="0" marL="0" rtl="0" algn="l">
              <a:spcBef>
                <a:spcPts val="1200"/>
              </a:spcBef>
              <a:spcAft>
                <a:spcPts val="0"/>
              </a:spcAft>
              <a:buNone/>
            </a:pPr>
            <a:r>
              <a:rPr lang="en"/>
              <a:t>	UI: Will need a start menu, inventory menu, and a pause menu.</a:t>
            </a:r>
            <a:endParaRPr/>
          </a:p>
          <a:p>
            <a:pPr indent="0" lvl="0" marL="0" rtl="0" algn="l">
              <a:spcBef>
                <a:spcPts val="1200"/>
              </a:spcBef>
              <a:spcAft>
                <a:spcPts val="1200"/>
              </a:spcAft>
              <a:buNone/>
            </a:pPr>
            <a:r>
              <a:rPr lang="en"/>
              <a:t>	</a:t>
            </a:r>
            <a:r>
              <a:rPr lang="en"/>
              <a:t>*The priorities are 1 = must have, 2 = essential, 3 = nice to have.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450" name="Google Shape;450;p63"/>
          <p:cNvPicPr preferRelativeResize="0"/>
          <p:nvPr/>
        </p:nvPicPr>
        <p:blipFill>
          <a:blip r:embed="rId3">
            <a:alphaModFix/>
          </a:blip>
          <a:stretch>
            <a:fillRect/>
          </a:stretch>
        </p:blipFill>
        <p:spPr>
          <a:xfrm>
            <a:off x="4193800" y="2253675"/>
            <a:ext cx="1797525" cy="1797525"/>
          </a:xfrm>
          <a:prstGeom prst="rect">
            <a:avLst/>
          </a:prstGeom>
          <a:noFill/>
          <a:ln>
            <a:noFill/>
          </a:ln>
        </p:spPr>
      </p:pic>
      <p:pic>
        <p:nvPicPr>
          <p:cNvPr id="451" name="Google Shape;451;p63"/>
          <p:cNvPicPr preferRelativeResize="0"/>
          <p:nvPr/>
        </p:nvPicPr>
        <p:blipFill rotWithShape="1">
          <a:blip r:embed="rId4">
            <a:alphaModFix/>
          </a:blip>
          <a:srcRect b="36868" l="70180" r="0" t="0"/>
          <a:stretch/>
        </p:blipFill>
        <p:spPr>
          <a:xfrm>
            <a:off x="5255500" y="1267100"/>
            <a:ext cx="1159650" cy="160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4824024" y="2375300"/>
            <a:ext cx="4210224" cy="2298075"/>
          </a:xfrm>
          <a:prstGeom prst="rect">
            <a:avLst/>
          </a:prstGeom>
          <a:noFill/>
          <a:ln>
            <a:noFill/>
          </a:ln>
        </p:spPr>
      </p:pic>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Lore</a:t>
            </a:r>
            <a:endParaRPr/>
          </a:p>
        </p:txBody>
      </p:sp>
      <p:sp>
        <p:nvSpPr>
          <p:cNvPr id="94" name="Google Shape;94;p18"/>
          <p:cNvSpPr txBox="1"/>
          <p:nvPr>
            <p:ph idx="1" type="body"/>
          </p:nvPr>
        </p:nvSpPr>
        <p:spPr>
          <a:xfrm>
            <a:off x="311700" y="1256975"/>
            <a:ext cx="798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player will slowly gain an understanding of the story that led up to the cat waking up. Specific areas will trigger cutscenes that show parts of the cat’s memory, such as the military experiments performed on the dogs to turn them into bioweapons.</a:t>
            </a:r>
            <a:endParaRPr/>
          </a:p>
        </p:txBody>
      </p:sp>
      <p:pic>
        <p:nvPicPr>
          <p:cNvPr id="95" name="Google Shape;95;p18"/>
          <p:cNvPicPr preferRelativeResize="0"/>
          <p:nvPr/>
        </p:nvPicPr>
        <p:blipFill>
          <a:blip r:embed="rId4">
            <a:alphaModFix/>
          </a:blip>
          <a:stretch>
            <a:fillRect/>
          </a:stretch>
        </p:blipFill>
        <p:spPr>
          <a:xfrm flipH="1">
            <a:off x="7771925" y="2621150"/>
            <a:ext cx="659001" cy="2052225"/>
          </a:xfrm>
          <a:prstGeom prst="rect">
            <a:avLst/>
          </a:prstGeom>
          <a:noFill/>
          <a:ln>
            <a:noFill/>
          </a:ln>
        </p:spPr>
      </p:pic>
      <p:pic>
        <p:nvPicPr>
          <p:cNvPr id="96" name="Google Shape;96;p18"/>
          <p:cNvPicPr preferRelativeResize="0"/>
          <p:nvPr/>
        </p:nvPicPr>
        <p:blipFill>
          <a:blip r:embed="rId5">
            <a:alphaModFix/>
          </a:blip>
          <a:stretch>
            <a:fillRect/>
          </a:stretch>
        </p:blipFill>
        <p:spPr>
          <a:xfrm>
            <a:off x="5874300" y="3316800"/>
            <a:ext cx="1118100" cy="1356576"/>
          </a:xfrm>
          <a:prstGeom prst="rect">
            <a:avLst/>
          </a:prstGeom>
          <a:noFill/>
          <a:ln>
            <a:noFill/>
          </a:ln>
        </p:spPr>
      </p:pic>
      <p:pic>
        <p:nvPicPr>
          <p:cNvPr id="97" name="Google Shape;97;p18"/>
          <p:cNvPicPr preferRelativeResize="0"/>
          <p:nvPr/>
        </p:nvPicPr>
        <p:blipFill>
          <a:blip r:embed="rId6">
            <a:alphaModFix/>
          </a:blip>
          <a:stretch>
            <a:fillRect/>
          </a:stretch>
        </p:blipFill>
        <p:spPr>
          <a:xfrm>
            <a:off x="6553775" y="3431675"/>
            <a:ext cx="853774" cy="853775"/>
          </a:xfrm>
          <a:prstGeom prst="rect">
            <a:avLst/>
          </a:prstGeom>
          <a:noFill/>
          <a:ln>
            <a:noFill/>
          </a:ln>
        </p:spPr>
      </p:pic>
      <p:pic>
        <p:nvPicPr>
          <p:cNvPr id="98" name="Google Shape;98;p18"/>
          <p:cNvPicPr preferRelativeResize="0"/>
          <p:nvPr/>
        </p:nvPicPr>
        <p:blipFill>
          <a:blip r:embed="rId7">
            <a:alphaModFix/>
          </a:blip>
          <a:stretch>
            <a:fillRect/>
          </a:stretch>
        </p:blipFill>
        <p:spPr>
          <a:xfrm>
            <a:off x="311700" y="3797600"/>
            <a:ext cx="964625" cy="964625"/>
          </a:xfrm>
          <a:prstGeom prst="rect">
            <a:avLst/>
          </a:prstGeom>
          <a:noFill/>
          <a:ln>
            <a:noFill/>
          </a:ln>
        </p:spPr>
      </p:pic>
      <p:sp>
        <p:nvSpPr>
          <p:cNvPr id="99" name="Google Shape;99;p18"/>
          <p:cNvSpPr/>
          <p:nvPr/>
        </p:nvSpPr>
        <p:spPr>
          <a:xfrm>
            <a:off x="1709900" y="2789925"/>
            <a:ext cx="2329800" cy="1883400"/>
          </a:xfrm>
          <a:prstGeom prst="cloudCallout">
            <a:avLst>
              <a:gd fmla="val -80934" name="adj1"/>
              <a:gd fmla="val 21289" name="adj2"/>
            </a:avLst>
          </a:prstGeom>
          <a:gradFill>
            <a:gsLst>
              <a:gs pos="0">
                <a:srgbClr val="BABABA"/>
              </a:gs>
              <a:gs pos="100000">
                <a:srgbClr val="797979"/>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8"/>
          <p:cNvPicPr preferRelativeResize="0"/>
          <p:nvPr/>
        </p:nvPicPr>
        <p:blipFill>
          <a:blip r:embed="rId5">
            <a:alphaModFix/>
          </a:blip>
          <a:stretch>
            <a:fillRect/>
          </a:stretch>
        </p:blipFill>
        <p:spPr>
          <a:xfrm rot="-528410">
            <a:off x="2236302" y="3023333"/>
            <a:ext cx="1170446" cy="1231782"/>
          </a:xfrm>
          <a:prstGeom prst="rect">
            <a:avLst/>
          </a:prstGeom>
          <a:noFill/>
          <a:ln>
            <a:noFill/>
          </a:ln>
        </p:spPr>
      </p:pic>
      <p:pic>
        <p:nvPicPr>
          <p:cNvPr id="101" name="Google Shape;101;p18"/>
          <p:cNvPicPr preferRelativeResize="0"/>
          <p:nvPr/>
        </p:nvPicPr>
        <p:blipFill>
          <a:blip r:embed="rId8">
            <a:alphaModFix/>
          </a:blip>
          <a:stretch>
            <a:fillRect/>
          </a:stretch>
        </p:blipFill>
        <p:spPr>
          <a:xfrm>
            <a:off x="2314190" y="3797600"/>
            <a:ext cx="572509" cy="670624"/>
          </a:xfrm>
          <a:prstGeom prst="rect">
            <a:avLst/>
          </a:prstGeom>
          <a:noFill/>
          <a:ln>
            <a:noFill/>
          </a:ln>
        </p:spPr>
      </p:pic>
      <p:cxnSp>
        <p:nvCxnSpPr>
          <p:cNvPr id="102" name="Google Shape;102;p18"/>
          <p:cNvCxnSpPr/>
          <p:nvPr/>
        </p:nvCxnSpPr>
        <p:spPr>
          <a:xfrm>
            <a:off x="2376090" y="3526316"/>
            <a:ext cx="247800" cy="87900"/>
          </a:xfrm>
          <a:prstGeom prst="straightConnector1">
            <a:avLst/>
          </a:prstGeom>
          <a:noFill/>
          <a:ln cap="flat" cmpd="sng" w="19050">
            <a:solidFill>
              <a:schemeClr val="dk1"/>
            </a:solidFill>
            <a:prstDash val="solid"/>
            <a:round/>
            <a:headEnd len="med" w="med" type="none"/>
            <a:tailEnd len="med" w="med" type="none"/>
          </a:ln>
        </p:spPr>
      </p:cxnSp>
      <p:cxnSp>
        <p:nvCxnSpPr>
          <p:cNvPr id="103" name="Google Shape;103;p18"/>
          <p:cNvCxnSpPr/>
          <p:nvPr/>
        </p:nvCxnSpPr>
        <p:spPr>
          <a:xfrm flipH="1" rot="10800000">
            <a:off x="2624278" y="3422933"/>
            <a:ext cx="220800" cy="191400"/>
          </a:xfrm>
          <a:prstGeom prst="straightConnector1">
            <a:avLst/>
          </a:prstGeom>
          <a:noFill/>
          <a:ln cap="flat" cmpd="sng" w="19050">
            <a:solidFill>
              <a:schemeClr val="dk1"/>
            </a:solidFill>
            <a:prstDash val="solid"/>
            <a:round/>
            <a:headEnd len="med" w="med" type="none"/>
            <a:tailEnd len="med" w="med" type="none"/>
          </a:ln>
        </p:spPr>
      </p:cxnSp>
      <p:sp>
        <p:nvSpPr>
          <p:cNvPr id="104" name="Google Shape;104;p18"/>
          <p:cNvSpPr txBox="1"/>
          <p:nvPr/>
        </p:nvSpPr>
        <p:spPr>
          <a:xfrm>
            <a:off x="3414325" y="2371650"/>
            <a:ext cx="16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“Ay Chihuahua!”</a:t>
            </a:r>
            <a:endParaRPr>
              <a:solidFill>
                <a:schemeClr val="dk1"/>
              </a:solidFill>
              <a:latin typeface="Proxima Nova"/>
              <a:ea typeface="Proxima Nova"/>
              <a:cs typeface="Proxima Nova"/>
              <a:sym typeface="Proxima Nova"/>
            </a:endParaRPr>
          </a:p>
        </p:txBody>
      </p:sp>
      <p:sp>
        <p:nvSpPr>
          <p:cNvPr id="105" name="Google Shape;105;p18"/>
          <p:cNvSpPr txBox="1"/>
          <p:nvPr/>
        </p:nvSpPr>
        <p:spPr>
          <a:xfrm rot="-612258">
            <a:off x="23251" y="3554682"/>
            <a:ext cx="1024505" cy="3538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p:txBody>
      </p:sp>
      <p:sp>
        <p:nvSpPr>
          <p:cNvPr id="106" name="Google Shape;106;p18"/>
          <p:cNvSpPr txBox="1"/>
          <p:nvPr/>
        </p:nvSpPr>
        <p:spPr>
          <a:xfrm rot="396532">
            <a:off x="5690439" y="3004651"/>
            <a:ext cx="1024407" cy="35395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*woof woof*</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Move from Exam Room</a:t>
            </a:r>
            <a:endParaRPr/>
          </a:p>
        </p:txBody>
      </p:sp>
      <p:sp>
        <p:nvSpPr>
          <p:cNvPr id="112" name="Google Shape;112;p19"/>
          <p:cNvSpPr txBox="1"/>
          <p:nvPr>
            <p:ph idx="1" type="body"/>
          </p:nvPr>
        </p:nvSpPr>
        <p:spPr>
          <a:xfrm>
            <a:off x="4505700" y="1152475"/>
            <a:ext cx="432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first door along the main hallway will lead into another exam room like the spawn area, and trigger the first cutscene. In the cutscene, a normal dog on the operating table will be given an injection and start to shake and bark in a Zombie Dog™ like fashion.</a:t>
            </a:r>
            <a:endParaRPr/>
          </a:p>
        </p:txBody>
      </p:sp>
      <p:pic>
        <p:nvPicPr>
          <p:cNvPr id="113" name="Google Shape;113;p19"/>
          <p:cNvPicPr preferRelativeResize="0"/>
          <p:nvPr/>
        </p:nvPicPr>
        <p:blipFill>
          <a:blip r:embed="rId3">
            <a:alphaModFix/>
          </a:blip>
          <a:stretch>
            <a:fillRect/>
          </a:stretch>
        </p:blipFill>
        <p:spPr>
          <a:xfrm>
            <a:off x="311700" y="1332825"/>
            <a:ext cx="4074249" cy="3055696"/>
          </a:xfrm>
          <a:prstGeom prst="rect">
            <a:avLst/>
          </a:prstGeom>
          <a:noFill/>
          <a:ln>
            <a:noFill/>
          </a:ln>
        </p:spPr>
      </p:pic>
      <p:pic>
        <p:nvPicPr>
          <p:cNvPr id="114" name="Google Shape;114;p19"/>
          <p:cNvPicPr preferRelativeResize="0"/>
          <p:nvPr/>
        </p:nvPicPr>
        <p:blipFill>
          <a:blip r:embed="rId4">
            <a:alphaModFix/>
          </a:blip>
          <a:stretch>
            <a:fillRect/>
          </a:stretch>
        </p:blipFill>
        <p:spPr>
          <a:xfrm>
            <a:off x="2119250" y="2038628"/>
            <a:ext cx="2523024" cy="1419200"/>
          </a:xfrm>
          <a:prstGeom prst="rect">
            <a:avLst/>
          </a:prstGeom>
          <a:noFill/>
          <a:ln>
            <a:noFill/>
          </a:ln>
        </p:spPr>
      </p:pic>
      <p:pic>
        <p:nvPicPr>
          <p:cNvPr id="115" name="Google Shape;115;p19"/>
          <p:cNvPicPr preferRelativeResize="0"/>
          <p:nvPr/>
        </p:nvPicPr>
        <p:blipFill>
          <a:blip r:embed="rId4">
            <a:alphaModFix/>
          </a:blip>
          <a:stretch>
            <a:fillRect/>
          </a:stretch>
        </p:blipFill>
        <p:spPr>
          <a:xfrm>
            <a:off x="963700" y="2909553"/>
            <a:ext cx="2523024" cy="1419200"/>
          </a:xfrm>
          <a:prstGeom prst="rect">
            <a:avLst/>
          </a:prstGeom>
          <a:noFill/>
          <a:ln>
            <a:noFill/>
          </a:ln>
        </p:spPr>
      </p:pic>
      <p:pic>
        <p:nvPicPr>
          <p:cNvPr id="116" name="Google Shape;116;p19"/>
          <p:cNvPicPr preferRelativeResize="0"/>
          <p:nvPr/>
        </p:nvPicPr>
        <p:blipFill>
          <a:blip r:embed="rId5">
            <a:alphaModFix/>
          </a:blip>
          <a:stretch>
            <a:fillRect/>
          </a:stretch>
        </p:blipFill>
        <p:spPr>
          <a:xfrm flipH="1">
            <a:off x="252450" y="2797950"/>
            <a:ext cx="964625" cy="964625"/>
          </a:xfrm>
          <a:prstGeom prst="rect">
            <a:avLst/>
          </a:prstGeom>
          <a:noFill/>
          <a:ln>
            <a:noFill/>
          </a:ln>
        </p:spPr>
      </p:pic>
      <p:pic>
        <p:nvPicPr>
          <p:cNvPr id="117" name="Google Shape;117;p19"/>
          <p:cNvPicPr preferRelativeResize="0"/>
          <p:nvPr/>
        </p:nvPicPr>
        <p:blipFill>
          <a:blip r:embed="rId6">
            <a:alphaModFix/>
          </a:blip>
          <a:stretch>
            <a:fillRect/>
          </a:stretch>
        </p:blipFill>
        <p:spPr>
          <a:xfrm>
            <a:off x="924187" y="3155173"/>
            <a:ext cx="597702" cy="408125"/>
          </a:xfrm>
          <a:prstGeom prst="rect">
            <a:avLst/>
          </a:prstGeom>
          <a:noFill/>
          <a:ln>
            <a:noFill/>
          </a:ln>
        </p:spPr>
      </p:pic>
      <p:sp>
        <p:nvSpPr>
          <p:cNvPr id="118" name="Google Shape;118;p19"/>
          <p:cNvSpPr txBox="1"/>
          <p:nvPr/>
        </p:nvSpPr>
        <p:spPr>
          <a:xfrm rot="-359053">
            <a:off x="206278" y="2394230"/>
            <a:ext cx="943843" cy="5233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highlight>
                  <a:schemeClr val="lt1"/>
                </a:highlight>
                <a:latin typeface="Proxima Nova"/>
                <a:ea typeface="Proxima Nova"/>
                <a:cs typeface="Proxima Nova"/>
                <a:sym typeface="Proxima Nova"/>
              </a:rPr>
              <a:t>*meowww*</a:t>
            </a:r>
            <a:endParaRPr sz="1100">
              <a:solidFill>
                <a:srgbClr val="FF0000"/>
              </a:solidFill>
              <a:highlight>
                <a:schemeClr val="lt1"/>
              </a:highlight>
              <a:latin typeface="Proxima Nova"/>
              <a:ea typeface="Proxima Nova"/>
              <a:cs typeface="Proxima Nova"/>
              <a:sym typeface="Proxima Nova"/>
            </a:endParaRPr>
          </a:p>
          <a:p>
            <a:pPr indent="0" lvl="0" marL="0" rtl="0" algn="l">
              <a:spcBef>
                <a:spcPts val="0"/>
              </a:spcBef>
              <a:spcAft>
                <a:spcPts val="0"/>
              </a:spcAft>
              <a:buNone/>
            </a:pPr>
            <a:r>
              <a:rPr lang="en" sz="1100">
                <a:solidFill>
                  <a:srgbClr val="FF0000"/>
                </a:solidFill>
                <a:highlight>
                  <a:schemeClr val="lt1"/>
                </a:highlight>
                <a:latin typeface="Proxima Nova"/>
                <a:ea typeface="Proxima Nova"/>
                <a:cs typeface="Proxima Nova"/>
                <a:sym typeface="Proxima Nova"/>
              </a:rPr>
              <a:t>“AHHHH”</a:t>
            </a:r>
            <a:endParaRPr sz="1100">
              <a:solidFill>
                <a:srgbClr val="FF0000"/>
              </a:solidFill>
              <a:highlight>
                <a:schemeClr val="lt1"/>
              </a:highlight>
              <a:latin typeface="Proxima Nova"/>
              <a:ea typeface="Proxima Nova"/>
              <a:cs typeface="Proxima Nova"/>
              <a:sym typeface="Proxima Nova"/>
            </a:endParaRPr>
          </a:p>
        </p:txBody>
      </p:sp>
      <p:sp>
        <p:nvSpPr>
          <p:cNvPr id="119" name="Google Shape;119;p19"/>
          <p:cNvSpPr txBox="1"/>
          <p:nvPr/>
        </p:nvSpPr>
        <p:spPr>
          <a:xfrm rot="-612444">
            <a:off x="1693563" y="2683726"/>
            <a:ext cx="1577772" cy="3538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*WOOF WOOF*</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3566800" y="1017725"/>
            <a:ext cx="5346175" cy="3903274"/>
          </a:xfrm>
          <a:prstGeom prst="rect">
            <a:avLst/>
          </a:prstGeom>
          <a:noFill/>
          <a:ln>
            <a:noFill/>
          </a:ln>
        </p:spPr>
      </p:pic>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Easter Egg Boss Dog Encounter</a:t>
            </a:r>
            <a:endParaRPr/>
          </a:p>
        </p:txBody>
      </p:sp>
      <p:pic>
        <p:nvPicPr>
          <p:cNvPr id="126" name="Google Shape;126;p20"/>
          <p:cNvPicPr preferRelativeResize="0"/>
          <p:nvPr/>
        </p:nvPicPr>
        <p:blipFill>
          <a:blip r:embed="rId4">
            <a:alphaModFix/>
          </a:blip>
          <a:stretch>
            <a:fillRect/>
          </a:stretch>
        </p:blipFill>
        <p:spPr>
          <a:xfrm>
            <a:off x="3566800" y="1017725"/>
            <a:ext cx="6308501" cy="3548525"/>
          </a:xfrm>
          <a:prstGeom prst="rect">
            <a:avLst/>
          </a:prstGeom>
          <a:noFill/>
          <a:ln>
            <a:noFill/>
          </a:ln>
        </p:spPr>
      </p:pic>
      <p:pic>
        <p:nvPicPr>
          <p:cNvPr id="127" name="Google Shape;127;p20"/>
          <p:cNvPicPr preferRelativeResize="0"/>
          <p:nvPr/>
        </p:nvPicPr>
        <p:blipFill>
          <a:blip r:embed="rId5">
            <a:alphaModFix/>
          </a:blip>
          <a:stretch>
            <a:fillRect/>
          </a:stretch>
        </p:blipFill>
        <p:spPr>
          <a:xfrm flipH="1">
            <a:off x="2025825" y="3254650"/>
            <a:ext cx="1155100" cy="1155100"/>
          </a:xfrm>
          <a:prstGeom prst="rect">
            <a:avLst/>
          </a:prstGeom>
          <a:noFill/>
          <a:ln>
            <a:noFill/>
          </a:ln>
        </p:spPr>
      </p:pic>
      <p:pic>
        <p:nvPicPr>
          <p:cNvPr id="128" name="Google Shape;128;p20"/>
          <p:cNvPicPr preferRelativeResize="0"/>
          <p:nvPr/>
        </p:nvPicPr>
        <p:blipFill>
          <a:blip r:embed="rId6">
            <a:alphaModFix/>
          </a:blip>
          <a:stretch>
            <a:fillRect/>
          </a:stretch>
        </p:blipFill>
        <p:spPr>
          <a:xfrm>
            <a:off x="2777437" y="3814148"/>
            <a:ext cx="597702" cy="408125"/>
          </a:xfrm>
          <a:prstGeom prst="rect">
            <a:avLst/>
          </a:prstGeom>
          <a:noFill/>
          <a:ln>
            <a:noFill/>
          </a:ln>
        </p:spPr>
      </p:pic>
      <p:sp>
        <p:nvSpPr>
          <p:cNvPr id="129" name="Google Shape;129;p20"/>
          <p:cNvSpPr txBox="1"/>
          <p:nvPr/>
        </p:nvSpPr>
        <p:spPr>
          <a:xfrm>
            <a:off x="554825" y="1309075"/>
            <a:ext cx="2695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When the Lab is unlocked, a boss dog will be spawned that has much more health than a regular dog and unique attack patterns.</a:t>
            </a:r>
            <a:endParaRPr sz="1800">
              <a:solidFill>
                <a:schemeClr val="accent3"/>
              </a:solidFill>
              <a:latin typeface="Proxima Nova"/>
              <a:ea typeface="Proxima Nova"/>
              <a:cs typeface="Proxima Nova"/>
              <a:sym typeface="Proxima Nova"/>
            </a:endParaRPr>
          </a:p>
        </p:txBody>
      </p:sp>
      <p:sp>
        <p:nvSpPr>
          <p:cNvPr id="130" name="Google Shape;130;p20"/>
          <p:cNvSpPr txBox="1"/>
          <p:nvPr/>
        </p:nvSpPr>
        <p:spPr>
          <a:xfrm rot="-358402">
            <a:off x="1599870" y="3155757"/>
            <a:ext cx="1034919" cy="5233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“DIIIIIIIE”</a:t>
            </a:r>
            <a:endParaRPr sz="1100">
              <a:solidFill>
                <a:srgbClr val="FF0000"/>
              </a:solidFill>
              <a:latin typeface="Proxima Nova"/>
              <a:ea typeface="Proxima Nova"/>
              <a:cs typeface="Proxima Nova"/>
              <a:sym typeface="Proxima Nova"/>
            </a:endParaRPr>
          </a:p>
        </p:txBody>
      </p:sp>
      <p:sp>
        <p:nvSpPr>
          <p:cNvPr id="131" name="Google Shape;131;p20"/>
          <p:cNvSpPr txBox="1"/>
          <p:nvPr/>
        </p:nvSpPr>
        <p:spPr>
          <a:xfrm rot="-612212">
            <a:off x="4505429" y="1968498"/>
            <a:ext cx="1532639" cy="3538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*WOOF WOOF*</a:t>
            </a:r>
            <a:endParaRPr sz="1100">
              <a:solidFill>
                <a:srgbClr val="FF00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137" name="Google Shape;13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goal of Zombie Dog Outbreak 2 is to survive as long as possible. In order to “win” the game, specific actions must be done in the Lab and the Kitchen. Before this is possible, however, the cat must collect the hazmat suit by opening the closet room at the end of hallway. From there the player should make their way to the Kitchen, then place the ingredients into the blender to create the special serum. </a:t>
            </a:r>
            <a:endParaRPr/>
          </a:p>
        </p:txBody>
      </p:sp>
      <p:pic>
        <p:nvPicPr>
          <p:cNvPr id="138" name="Google Shape;138;p21"/>
          <p:cNvPicPr preferRelativeResize="0"/>
          <p:nvPr/>
        </p:nvPicPr>
        <p:blipFill>
          <a:blip r:embed="rId3">
            <a:alphaModFix/>
          </a:blip>
          <a:stretch>
            <a:fillRect/>
          </a:stretch>
        </p:blipFill>
        <p:spPr>
          <a:xfrm>
            <a:off x="1392273" y="2808162"/>
            <a:ext cx="1802275" cy="1802275"/>
          </a:xfrm>
          <a:prstGeom prst="rect">
            <a:avLst/>
          </a:prstGeom>
          <a:noFill/>
          <a:ln>
            <a:noFill/>
          </a:ln>
        </p:spPr>
      </p:pic>
      <p:pic>
        <p:nvPicPr>
          <p:cNvPr id="139" name="Google Shape;139;p21"/>
          <p:cNvPicPr preferRelativeResize="0"/>
          <p:nvPr/>
        </p:nvPicPr>
        <p:blipFill>
          <a:blip r:embed="rId4">
            <a:alphaModFix/>
          </a:blip>
          <a:stretch>
            <a:fillRect/>
          </a:stretch>
        </p:blipFill>
        <p:spPr>
          <a:xfrm>
            <a:off x="5250900" y="2509138"/>
            <a:ext cx="3810000" cy="2857500"/>
          </a:xfrm>
          <a:prstGeom prst="rect">
            <a:avLst/>
          </a:prstGeom>
          <a:noFill/>
          <a:ln>
            <a:noFill/>
          </a:ln>
        </p:spPr>
      </p:pic>
      <p:sp>
        <p:nvSpPr>
          <p:cNvPr id="140" name="Google Shape;140;p21"/>
          <p:cNvSpPr/>
          <p:nvPr/>
        </p:nvSpPr>
        <p:spPr>
          <a:xfrm>
            <a:off x="3287000" y="3208450"/>
            <a:ext cx="2164500" cy="1001700"/>
          </a:xfrm>
          <a:prstGeom prst="stripedRightArrow">
            <a:avLst>
              <a:gd fmla="val 40067" name="adj1"/>
              <a:gd fmla="val 59085" name="adj2"/>
            </a:avLst>
          </a:prstGeom>
          <a:gradFill>
            <a:gsLst>
              <a:gs pos="0">
                <a:srgbClr val="E69138"/>
              </a:gs>
              <a:gs pos="100000">
                <a:srgbClr val="FFFFFF"/>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rot="-358402">
            <a:off x="915420" y="3003671"/>
            <a:ext cx="1034919" cy="354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p:txBody>
      </p:sp>
      <p:sp>
        <p:nvSpPr>
          <p:cNvPr id="142" name="Google Shape;142;p21"/>
          <p:cNvSpPr txBox="1"/>
          <p:nvPr/>
        </p:nvSpPr>
        <p:spPr>
          <a:xfrm rot="1766894">
            <a:off x="2377192" y="3254080"/>
            <a:ext cx="1034910" cy="3538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Proxima Nova"/>
                <a:ea typeface="Proxima Nova"/>
                <a:cs typeface="Proxima Nova"/>
                <a:sym typeface="Proxima Nova"/>
              </a:rPr>
              <a:t>*meowww*</a:t>
            </a:r>
            <a:endParaRPr sz="1100">
              <a:solidFill>
                <a:srgbClr val="FF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